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7" r:id="rId16"/>
    <p:sldId id="278" r:id="rId17"/>
    <p:sldId id="279" r:id="rId18"/>
    <p:sldId id="280" r:id="rId19"/>
    <p:sldId id="281" r:id="rId20"/>
    <p:sldId id="282" r:id="rId21"/>
    <p:sldId id="283" r:id="rId22"/>
  </p:sldIdLst>
  <p:sldSz cx="12192000" cy="6858000"/>
  <p:notesSz cx="12192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370" y="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it-IT"/>
          </a:p>
        </p:txBody>
      </p:sp>
      <p:sp>
        <p:nvSpPr>
          <p:cNvPr id="10" name="Rettangolo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tangolo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ttore 1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ttore 1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tangolo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e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e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e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3E762B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ttore 1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tangolo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e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e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e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ttore 1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669324"/>
            <a:ext cx="3461659" cy="3738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CasellaDiTesto 18"/>
          <p:cNvSpPr txBox="1"/>
          <p:nvPr/>
        </p:nvSpPr>
        <p:spPr>
          <a:xfrm>
            <a:off x="990600" y="2362200"/>
            <a:ext cx="662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P.C.T.O. </a:t>
            </a:r>
          </a:p>
          <a:p>
            <a:pPr algn="ctr"/>
            <a:r>
              <a:rPr lang="it-IT" dirty="0" smtClean="0"/>
              <a:t>PERCORSI PER LE COMPETENZE TRASVERSA,I E PER L’ORIENTAMENTO</a:t>
            </a:r>
          </a:p>
          <a:p>
            <a:pPr algn="ctr"/>
            <a:endParaRPr lang="it-IT" dirty="0"/>
          </a:p>
          <a:p>
            <a:pPr algn="ctr"/>
            <a:r>
              <a:rPr lang="it-IT" dirty="0" smtClean="0"/>
              <a:t>A.S. 2021/2022</a:t>
            </a:r>
            <a:endParaRPr lang="it-IT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742359"/>
            <a:ext cx="6105525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D08BC3FB-7D21-438F-9C53-D9116F3C89F3}"/>
              </a:ext>
            </a:extLst>
          </p:cNvPr>
          <p:cNvSpPr/>
          <p:nvPr/>
        </p:nvSpPr>
        <p:spPr>
          <a:xfrm rot="16200000">
            <a:off x="8219655" y="3262188"/>
            <a:ext cx="6729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cap="all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  </a:t>
            </a:r>
            <a:r>
              <a:rPr lang="it-IT" sz="2000" b="1" cap="all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I.I.S.S. ALDO </a:t>
            </a:r>
            <a:r>
              <a:rPr lang="it-IT" sz="2000" b="1" cap="all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MORO MARGHERITA DI </a:t>
            </a:r>
            <a:r>
              <a:rPr lang="it-IT" sz="2000" cap="all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SAVOIA</a:t>
            </a:r>
            <a:endParaRPr lang="it-IT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3943" y="243840"/>
            <a:ext cx="11506200" cy="6002020"/>
          </a:xfrm>
          <a:custGeom>
            <a:avLst/>
            <a:gdLst/>
            <a:ahLst/>
            <a:cxnLst/>
            <a:rect l="l" t="t" r="r" b="b"/>
            <a:pathLst>
              <a:path w="11506200" h="6002020">
                <a:moveTo>
                  <a:pt x="11506200" y="0"/>
                </a:moveTo>
                <a:lnTo>
                  <a:pt x="0" y="0"/>
                </a:lnTo>
                <a:lnTo>
                  <a:pt x="0" y="6001511"/>
                </a:lnTo>
                <a:lnTo>
                  <a:pt x="11506200" y="6001511"/>
                </a:lnTo>
                <a:lnTo>
                  <a:pt x="11506200" y="0"/>
                </a:lnTo>
                <a:close/>
              </a:path>
            </a:pathLst>
          </a:custGeom>
          <a:solidFill>
            <a:srgbClr val="DBEF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2989" y="294115"/>
            <a:ext cx="1004887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Fase</a:t>
            </a:r>
            <a:r>
              <a:rPr spc="-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2</a:t>
            </a:r>
            <a:r>
              <a:rPr spc="-1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-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INDIVIDUARE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E CONTATTARE</a:t>
            </a:r>
            <a:r>
              <a:rPr spc="-3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AZIENDA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2988" y="1242824"/>
            <a:ext cx="11313160" cy="34721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95"/>
              </a:spcBef>
              <a:tabLst>
                <a:tab pos="299085" algn="l"/>
                <a:tab pos="299720" algn="l"/>
              </a:tabLst>
            </a:pPr>
            <a:r>
              <a:rPr lang="it-IT" sz="1600" spc="-10" dirty="0" smtClean="0">
                <a:latin typeface="Comic Sans MS"/>
                <a:cs typeface="Comic Sans MS"/>
              </a:rPr>
              <a:t>ISCRIZIONE ALLA PIATTAFORMA JOBS – ANNUNCI DI LAVORO SUL SITO INTERNET DI ISTITUTO </a:t>
            </a:r>
          </a:p>
          <a:p>
            <a:pPr marL="12065">
              <a:lnSpc>
                <a:spcPct val="100000"/>
              </a:lnSpc>
              <a:spcBef>
                <a:spcPts val="95"/>
              </a:spcBef>
              <a:tabLst>
                <a:tab pos="299085" algn="l"/>
                <a:tab pos="299720" algn="l"/>
              </a:tabLst>
            </a:pPr>
            <a:endParaRPr lang="it-IT" sz="1600" spc="-10" dirty="0" smtClean="0">
              <a:latin typeface="Comic Sans MS"/>
              <a:cs typeface="Comic Sans MS"/>
            </a:endParaRPr>
          </a:p>
          <a:p>
            <a:pPr marL="299085" indent="-287020">
              <a:lnSpc>
                <a:spcPct val="100000"/>
              </a:lnSpc>
              <a:spcBef>
                <a:spcPts val="95"/>
              </a:spcBef>
              <a:buChar char="-"/>
              <a:tabLst>
                <a:tab pos="299085" algn="l"/>
                <a:tab pos="299720" algn="l"/>
              </a:tabLst>
            </a:pPr>
            <a:r>
              <a:rPr sz="1600" spc="-10" dirty="0" err="1" smtClean="0">
                <a:latin typeface="Comic Sans MS"/>
                <a:cs typeface="Comic Sans MS"/>
              </a:rPr>
              <a:t>Individuare</a:t>
            </a:r>
            <a:r>
              <a:rPr sz="1600" spc="35" dirty="0" smtClean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la</a:t>
            </a:r>
            <a:r>
              <a:rPr sz="1600" spc="25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tipologia</a:t>
            </a:r>
            <a:r>
              <a:rPr sz="1600" spc="2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di</a:t>
            </a:r>
            <a:r>
              <a:rPr sz="1600" spc="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azienda</a:t>
            </a:r>
            <a:r>
              <a:rPr sz="1600" spc="2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presso</a:t>
            </a:r>
            <a:r>
              <a:rPr sz="1600" spc="5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cui</a:t>
            </a:r>
            <a:r>
              <a:rPr sz="1600" spc="3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si</a:t>
            </a:r>
            <a:r>
              <a:rPr sz="1600" spc="5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desidera</a:t>
            </a:r>
            <a:r>
              <a:rPr sz="1600" spc="2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effettuare</a:t>
            </a:r>
            <a:r>
              <a:rPr sz="1600" spc="10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l’attività</a:t>
            </a:r>
            <a:r>
              <a:rPr sz="1600" spc="2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di</a:t>
            </a:r>
            <a:r>
              <a:rPr sz="1600" spc="10" dirty="0">
                <a:latin typeface="Comic Sans MS"/>
                <a:cs typeface="Comic Sans MS"/>
              </a:rPr>
              <a:t> </a:t>
            </a:r>
            <a:r>
              <a:rPr sz="1600" spc="-10" dirty="0" smtClean="0">
                <a:latin typeface="Comic Sans MS"/>
                <a:cs typeface="Comic Sans MS"/>
              </a:rPr>
              <a:t>PCTO</a:t>
            </a:r>
            <a:r>
              <a:rPr lang="it-IT" sz="1600" spc="-10" dirty="0" smtClean="0">
                <a:latin typeface="Comic Sans MS"/>
                <a:cs typeface="Comic Sans MS"/>
              </a:rPr>
              <a:t>; </a:t>
            </a:r>
            <a:endParaRPr sz="1600" dirty="0">
              <a:latin typeface="Comic Sans MS"/>
              <a:cs typeface="Comic Sans MS"/>
            </a:endParaRPr>
          </a:p>
          <a:p>
            <a:pPr marL="299085" indent="-287020">
              <a:lnSpc>
                <a:spcPct val="100000"/>
              </a:lnSpc>
              <a:spcBef>
                <a:spcPts val="1925"/>
              </a:spcBef>
              <a:buChar char="-"/>
              <a:tabLst>
                <a:tab pos="299085" algn="l"/>
                <a:tab pos="299720" algn="l"/>
              </a:tabLst>
            </a:pPr>
            <a:r>
              <a:rPr sz="1600" spc="-5" dirty="0" err="1" smtClean="0">
                <a:latin typeface="Comic Sans MS"/>
                <a:cs typeface="Comic Sans MS"/>
              </a:rPr>
              <a:t>Prendere</a:t>
            </a:r>
            <a:r>
              <a:rPr sz="1600" spc="20" dirty="0" smtClean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contatti</a:t>
            </a:r>
            <a:r>
              <a:rPr sz="1600" spc="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con</a:t>
            </a:r>
            <a:r>
              <a:rPr sz="1600" spc="1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l’azienda</a:t>
            </a:r>
            <a:r>
              <a:rPr sz="1600" spc="3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presso</a:t>
            </a:r>
            <a:r>
              <a:rPr sz="1600" spc="-15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cui</a:t>
            </a:r>
            <a:r>
              <a:rPr sz="1600" spc="3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si</a:t>
            </a:r>
            <a:r>
              <a:rPr sz="1600" spc="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vorrebbe</a:t>
            </a:r>
            <a:r>
              <a:rPr sz="1600" spc="1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effettuare</a:t>
            </a:r>
            <a:r>
              <a:rPr sz="1600" spc="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lo</a:t>
            </a:r>
            <a:r>
              <a:rPr sz="1600" spc="5" dirty="0">
                <a:latin typeface="Comic Sans MS"/>
                <a:cs typeface="Comic Sans MS"/>
              </a:rPr>
              <a:t> </a:t>
            </a:r>
            <a:r>
              <a:rPr sz="1600" spc="-5" dirty="0" smtClean="0">
                <a:latin typeface="Comic Sans MS"/>
                <a:cs typeface="Comic Sans MS"/>
              </a:rPr>
              <a:t>stage</a:t>
            </a:r>
            <a:r>
              <a:rPr lang="it-IT" sz="1600" spc="-5" dirty="0" smtClean="0">
                <a:latin typeface="Comic Sans MS"/>
                <a:cs typeface="Comic Sans MS"/>
              </a:rPr>
              <a:t> e chiedere la disponibilità; </a:t>
            </a:r>
            <a:r>
              <a:rPr sz="1600" dirty="0" smtClean="0">
                <a:latin typeface="Comic Sans MS"/>
                <a:cs typeface="Comic Sans MS"/>
              </a:rPr>
              <a:t> </a:t>
            </a:r>
            <a:endParaRPr lang="it-IT" sz="1600" dirty="0" smtClean="0">
              <a:latin typeface="Comic Sans MS"/>
              <a:cs typeface="Comic Sans MS"/>
            </a:endParaRPr>
          </a:p>
          <a:p>
            <a:pPr marL="299085" indent="-287020">
              <a:lnSpc>
                <a:spcPct val="100000"/>
              </a:lnSpc>
              <a:spcBef>
                <a:spcPts val="1925"/>
              </a:spcBef>
              <a:buChar char="-"/>
              <a:tabLst>
                <a:tab pos="299085" algn="l"/>
                <a:tab pos="299720" algn="l"/>
              </a:tabLst>
            </a:pPr>
            <a:r>
              <a:rPr sz="1600" spc="-10" dirty="0" err="1" smtClean="0">
                <a:latin typeface="Comic Sans MS"/>
                <a:cs typeface="Comic Sans MS"/>
              </a:rPr>
              <a:t>Interpellare</a:t>
            </a:r>
            <a:r>
              <a:rPr sz="1600" spc="25" dirty="0" smtClean="0">
                <a:latin typeface="Comic Sans MS"/>
                <a:cs typeface="Comic Sans MS"/>
              </a:rPr>
              <a:t> </a:t>
            </a:r>
            <a:r>
              <a:rPr lang="it-IT" sz="1600" spc="25" dirty="0" smtClean="0">
                <a:latin typeface="Comic Sans MS"/>
                <a:cs typeface="Comic Sans MS"/>
              </a:rPr>
              <a:t>il TUTOR </a:t>
            </a:r>
            <a:r>
              <a:rPr sz="1600" spc="-10" dirty="0" smtClean="0">
                <a:latin typeface="Comic Sans MS"/>
                <a:cs typeface="Comic Sans MS"/>
              </a:rPr>
              <a:t>PCTO</a:t>
            </a:r>
            <a:r>
              <a:rPr lang="it-IT" sz="1600" spc="-10" dirty="0" smtClean="0">
                <a:latin typeface="Comic Sans MS"/>
                <a:cs typeface="Comic Sans MS"/>
              </a:rPr>
              <a:t> per ottenere la documentazione ( REGISTRO- COMUNICAZIONE INPS/INAIL- CONVENZIONE)</a:t>
            </a:r>
            <a:r>
              <a:rPr sz="1600" spc="30" dirty="0" smtClean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qualora</a:t>
            </a:r>
            <a:r>
              <a:rPr sz="1600" spc="50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l’azienda</a:t>
            </a:r>
            <a:r>
              <a:rPr sz="1600" spc="40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desiderasse</a:t>
            </a:r>
            <a:r>
              <a:rPr sz="1600" spc="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un</a:t>
            </a:r>
            <a:r>
              <a:rPr sz="1600" spc="2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primo</a:t>
            </a:r>
            <a:r>
              <a:rPr sz="1600" spc="1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contatto</a:t>
            </a:r>
            <a:r>
              <a:rPr sz="1600" spc="5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con</a:t>
            </a:r>
            <a:r>
              <a:rPr sz="1600" spc="1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la</a:t>
            </a:r>
            <a:r>
              <a:rPr sz="1600" spc="15" dirty="0">
                <a:latin typeface="Comic Sans MS"/>
                <a:cs typeface="Comic Sans MS"/>
              </a:rPr>
              <a:t> </a:t>
            </a:r>
            <a:r>
              <a:rPr sz="1600" spc="-5" dirty="0" err="1" smtClean="0">
                <a:latin typeface="Comic Sans MS"/>
                <a:cs typeface="Comic Sans MS"/>
              </a:rPr>
              <a:t>scuola</a:t>
            </a:r>
            <a:r>
              <a:rPr lang="it-IT" sz="1600" spc="-5" dirty="0" smtClean="0">
                <a:latin typeface="Comic Sans MS"/>
                <a:cs typeface="Comic Sans MS"/>
              </a:rPr>
              <a:t>; </a:t>
            </a:r>
            <a:r>
              <a:rPr sz="1600" spc="35" dirty="0" smtClean="0">
                <a:latin typeface="Comic Sans MS"/>
                <a:cs typeface="Comic Sans MS"/>
              </a:rPr>
              <a:t> </a:t>
            </a:r>
            <a:endParaRPr lang="it-IT" sz="1600" spc="35" dirty="0" smtClean="0">
              <a:latin typeface="Comic Sans MS"/>
              <a:cs typeface="Comic Sans MS"/>
            </a:endParaRPr>
          </a:p>
          <a:p>
            <a:pPr marL="299085" indent="-287020">
              <a:lnSpc>
                <a:spcPct val="100000"/>
              </a:lnSpc>
              <a:spcBef>
                <a:spcPts val="1925"/>
              </a:spcBef>
              <a:buChar char="-"/>
              <a:tabLst>
                <a:tab pos="299085" algn="l"/>
                <a:tab pos="299720" algn="l"/>
              </a:tabLst>
            </a:pPr>
            <a:r>
              <a:rPr lang="it-IT" sz="1600" spc="35" dirty="0" smtClean="0">
                <a:latin typeface="Comic Sans MS"/>
                <a:cs typeface="Comic Sans MS"/>
              </a:rPr>
              <a:t>TUTTA LA CLASSE comunica le aziende al TUTOR PCTO che provvede a fare comunicazione INPS INAIL. </a:t>
            </a:r>
            <a:endParaRPr lang="it-IT" sz="1600" spc="35" dirty="0" smtClean="0">
              <a:latin typeface="Comic Sans MS"/>
              <a:cs typeface="Comic Sans MS"/>
            </a:endParaRPr>
          </a:p>
          <a:p>
            <a:pPr marL="299085" indent="-287020">
              <a:lnSpc>
                <a:spcPct val="100000"/>
              </a:lnSpc>
              <a:spcBef>
                <a:spcPts val="1925"/>
              </a:spcBef>
              <a:buChar char="-"/>
              <a:tabLst>
                <a:tab pos="299085" algn="l"/>
                <a:tab pos="299720" algn="l"/>
              </a:tabLst>
            </a:pPr>
            <a:r>
              <a:rPr sz="1600" spc="-5" dirty="0" err="1" smtClean="0">
                <a:latin typeface="Comic Sans MS"/>
                <a:cs typeface="Comic Sans MS"/>
              </a:rPr>
              <a:t>Procedere</a:t>
            </a:r>
            <a:r>
              <a:rPr sz="1600" spc="35" dirty="0" smtClean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alla</a:t>
            </a:r>
            <a:r>
              <a:rPr sz="1600" spc="3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compilazione</a:t>
            </a:r>
            <a:r>
              <a:rPr sz="1600" spc="40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dei</a:t>
            </a:r>
            <a:r>
              <a:rPr sz="1600" spc="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moduli</a:t>
            </a:r>
            <a:r>
              <a:rPr sz="1600" spc="1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secondo</a:t>
            </a:r>
            <a:r>
              <a:rPr sz="160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le</a:t>
            </a:r>
            <a:r>
              <a:rPr sz="1600" spc="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indicazioni</a:t>
            </a:r>
            <a:r>
              <a:rPr sz="1600" spc="40" dirty="0">
                <a:latin typeface="Comic Sans MS"/>
                <a:cs typeface="Comic Sans MS"/>
              </a:rPr>
              <a:t> </a:t>
            </a:r>
            <a:r>
              <a:rPr sz="1600" spc="-5" dirty="0" err="1">
                <a:latin typeface="Comic Sans MS"/>
                <a:cs typeface="Comic Sans MS"/>
              </a:rPr>
              <a:t>fornite</a:t>
            </a:r>
            <a:r>
              <a:rPr sz="1600" spc="5" dirty="0">
                <a:latin typeface="Comic Sans MS"/>
                <a:cs typeface="Comic Sans MS"/>
              </a:rPr>
              <a:t> </a:t>
            </a:r>
            <a:r>
              <a:rPr lang="it-IT" sz="1600" spc="-10" dirty="0" smtClean="0">
                <a:latin typeface="Comic Sans MS"/>
                <a:cs typeface="Comic Sans MS"/>
              </a:rPr>
              <a:t>dal TUTOR </a:t>
            </a:r>
            <a:r>
              <a:rPr sz="1600" spc="-10" dirty="0" smtClean="0">
                <a:latin typeface="Comic Sans MS"/>
                <a:cs typeface="Comic Sans MS"/>
              </a:rPr>
              <a:t>PCTO</a:t>
            </a:r>
            <a:r>
              <a:rPr lang="it-IT" sz="1600" spc="-10" dirty="0" smtClean="0">
                <a:latin typeface="Comic Sans MS"/>
                <a:cs typeface="Comic Sans MS"/>
              </a:rPr>
              <a:t>;</a:t>
            </a:r>
          </a:p>
          <a:p>
            <a:pPr marL="299085" indent="-287020">
              <a:lnSpc>
                <a:spcPct val="100000"/>
              </a:lnSpc>
              <a:spcBef>
                <a:spcPts val="1925"/>
              </a:spcBef>
              <a:buChar char="-"/>
              <a:tabLst>
                <a:tab pos="299085" algn="l"/>
                <a:tab pos="299720" algn="l"/>
              </a:tabLst>
            </a:pPr>
            <a:r>
              <a:rPr lang="it-IT" sz="1600" spc="-10" dirty="0" smtClean="0">
                <a:latin typeface="Comic Sans MS"/>
                <a:cs typeface="Comic Sans MS"/>
              </a:rPr>
              <a:t>DAL 10 GIUGNO AL 31 AGOSTO stage operativo. </a:t>
            </a:r>
            <a:endParaRPr sz="1600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2901" y="243840"/>
            <a:ext cx="11477625" cy="6247130"/>
          </a:xfrm>
          <a:custGeom>
            <a:avLst/>
            <a:gdLst/>
            <a:ahLst/>
            <a:cxnLst/>
            <a:rect l="l" t="t" r="r" b="b"/>
            <a:pathLst>
              <a:path w="11477625" h="6247130">
                <a:moveTo>
                  <a:pt x="11477244" y="0"/>
                </a:moveTo>
                <a:lnTo>
                  <a:pt x="0" y="0"/>
                </a:lnTo>
                <a:lnTo>
                  <a:pt x="0" y="6246875"/>
                </a:lnTo>
                <a:lnTo>
                  <a:pt x="11477244" y="6246875"/>
                </a:lnTo>
                <a:lnTo>
                  <a:pt x="11477244" y="0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1641" y="294115"/>
            <a:ext cx="593534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Fase</a:t>
            </a:r>
            <a:r>
              <a:rPr spc="-3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3</a:t>
            </a:r>
            <a:r>
              <a:rPr spc="-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–</a:t>
            </a:r>
            <a:r>
              <a:rPr spc="-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COMPILARE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MODULI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1641" y="1242822"/>
            <a:ext cx="6728459" cy="3677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omic Sans MS"/>
                <a:cs typeface="Comic Sans MS"/>
              </a:rPr>
              <a:t>PRIMA</a:t>
            </a:r>
            <a:r>
              <a:rPr sz="1600" spc="-2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DEL</a:t>
            </a:r>
            <a:r>
              <a:rPr sz="1600" spc="-15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PCTO</a:t>
            </a:r>
            <a:endParaRPr sz="1600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sz="1600" spc="-5" dirty="0">
                <a:latin typeface="Comic Sans MS"/>
                <a:cs typeface="Comic Sans MS"/>
              </a:rPr>
              <a:t>A -</a:t>
            </a:r>
            <a:r>
              <a:rPr sz="160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Modulo</a:t>
            </a:r>
            <a:r>
              <a:rPr sz="1600" spc="2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adesione</a:t>
            </a:r>
            <a:r>
              <a:rPr sz="160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azienda</a:t>
            </a:r>
            <a:r>
              <a:rPr sz="1600" spc="484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(manifestazione di</a:t>
            </a:r>
            <a:r>
              <a:rPr sz="1600" spc="1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interesse </a:t>
            </a:r>
            <a:r>
              <a:rPr sz="1600" spc="-10" dirty="0">
                <a:latin typeface="Comic Sans MS"/>
                <a:cs typeface="Comic Sans MS"/>
              </a:rPr>
              <a:t>dell’azienda)</a:t>
            </a:r>
            <a:endParaRPr sz="1600" dirty="0">
              <a:latin typeface="Comic Sans MS"/>
              <a:cs typeface="Comic Sans MS"/>
            </a:endParaRPr>
          </a:p>
          <a:p>
            <a:pPr marL="12700" marR="2464435">
              <a:lnSpc>
                <a:spcPts val="3840"/>
              </a:lnSpc>
              <a:spcBef>
                <a:spcPts val="445"/>
              </a:spcBef>
            </a:pPr>
            <a:r>
              <a:rPr sz="1600" spc="-5" dirty="0">
                <a:latin typeface="Comic Sans MS"/>
                <a:cs typeface="Comic Sans MS"/>
              </a:rPr>
              <a:t>B – Convenzione scuola e convenzione azienda </a:t>
            </a:r>
            <a:r>
              <a:rPr sz="1600" spc="-465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DURANTE</a:t>
            </a:r>
            <a:r>
              <a:rPr sz="1600" spc="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IL </a:t>
            </a:r>
            <a:r>
              <a:rPr sz="1600" spc="-10" dirty="0">
                <a:latin typeface="Comic Sans MS"/>
                <a:cs typeface="Comic Sans MS"/>
              </a:rPr>
              <a:t>PCTO</a:t>
            </a:r>
            <a:endParaRPr sz="1600" dirty="0">
              <a:latin typeface="Comic Sans MS"/>
              <a:cs typeface="Comic Sans MS"/>
            </a:endParaRPr>
          </a:p>
          <a:p>
            <a:pPr marL="12700" marR="3792220">
              <a:lnSpc>
                <a:spcPts val="3840"/>
              </a:lnSpc>
              <a:spcBef>
                <a:spcPts val="5"/>
              </a:spcBef>
            </a:pPr>
            <a:r>
              <a:rPr sz="1600" spc="-5" dirty="0">
                <a:latin typeface="Comic Sans MS"/>
                <a:cs typeface="Comic Sans MS"/>
              </a:rPr>
              <a:t>C – Modulo presenze in azienda </a:t>
            </a:r>
            <a:r>
              <a:rPr sz="1600" spc="-46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FINE</a:t>
            </a:r>
            <a:r>
              <a:rPr sz="1600" spc="-10" dirty="0">
                <a:latin typeface="Comic Sans MS"/>
                <a:cs typeface="Comic Sans MS"/>
              </a:rPr>
              <a:t> PCTO</a:t>
            </a:r>
            <a:endParaRPr sz="1600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475"/>
              </a:spcBef>
            </a:pPr>
            <a:r>
              <a:rPr sz="1600" spc="-5" dirty="0">
                <a:latin typeface="Comic Sans MS"/>
                <a:cs typeface="Comic Sans MS"/>
              </a:rPr>
              <a:t>D</a:t>
            </a:r>
            <a:r>
              <a:rPr sz="1600" spc="-3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–</a:t>
            </a:r>
            <a:r>
              <a:rPr sz="1600" spc="-1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Modulo</a:t>
            </a:r>
            <a:r>
              <a:rPr sz="1600" spc="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operativo</a:t>
            </a:r>
            <a:endParaRPr sz="1600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sz="1600" spc="-5" dirty="0">
                <a:latin typeface="Comic Sans MS"/>
                <a:cs typeface="Comic Sans MS"/>
              </a:rPr>
              <a:t>E</a:t>
            </a:r>
            <a:r>
              <a:rPr sz="1600" spc="-1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–</a:t>
            </a:r>
            <a:r>
              <a:rPr sz="160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Modulo</a:t>
            </a:r>
            <a:r>
              <a:rPr sz="1600" spc="5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valutazione</a:t>
            </a:r>
            <a:r>
              <a:rPr sz="1600" spc="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aziendale</a:t>
            </a:r>
            <a:endParaRPr sz="1600" dirty="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2" y="5388356"/>
            <a:ext cx="41655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omic Sans MS"/>
                <a:cs typeface="Comic Sans MS"/>
              </a:rPr>
              <a:t>N.B.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55151" y="5388355"/>
            <a:ext cx="10166351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1600" spc="-5" dirty="0" smtClean="0">
                <a:latin typeface="Comic Sans MS"/>
                <a:cs typeface="Comic Sans MS"/>
              </a:rPr>
              <a:t>IL REGISTRO DI STAGE sarà consegnato agli studenti da parte del TUTOR PCTO. </a:t>
            </a:r>
            <a:r>
              <a:rPr sz="1600" spc="-5" dirty="0" smtClean="0">
                <a:latin typeface="Comic Sans MS"/>
                <a:cs typeface="Comic Sans MS"/>
              </a:rPr>
              <a:t>I</a:t>
            </a:r>
            <a:r>
              <a:rPr sz="1600" dirty="0" smtClean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moduli</a:t>
            </a:r>
            <a:r>
              <a:rPr sz="1600" spc="1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sono</a:t>
            </a:r>
            <a:r>
              <a:rPr sz="1600" spc="-10" dirty="0">
                <a:latin typeface="Comic Sans MS"/>
                <a:cs typeface="Comic Sans MS"/>
              </a:rPr>
              <a:t> reperibili</a:t>
            </a:r>
            <a:r>
              <a:rPr sz="1600" spc="4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sul sito </a:t>
            </a:r>
            <a:r>
              <a:rPr sz="1600" spc="-10" dirty="0">
                <a:latin typeface="Comic Sans MS"/>
                <a:cs typeface="Comic Sans MS"/>
              </a:rPr>
              <a:t>della</a:t>
            </a:r>
            <a:r>
              <a:rPr sz="1600" spc="2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scuola</a:t>
            </a:r>
            <a:r>
              <a:rPr sz="1600" spc="25" dirty="0">
                <a:latin typeface="Comic Sans MS"/>
                <a:cs typeface="Comic Sans MS"/>
              </a:rPr>
              <a:t> </a:t>
            </a:r>
            <a:r>
              <a:rPr sz="1600" dirty="0">
                <a:latin typeface="Comic Sans MS"/>
                <a:cs typeface="Comic Sans MS"/>
              </a:rPr>
              <a:t>sotto</a:t>
            </a:r>
            <a:r>
              <a:rPr sz="1600" spc="-20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la</a:t>
            </a:r>
            <a:r>
              <a:rPr sz="1600" spc="2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voce</a:t>
            </a:r>
            <a:r>
              <a:rPr sz="1600" spc="-10" dirty="0">
                <a:latin typeface="Comic Sans MS"/>
                <a:cs typeface="Comic Sans MS"/>
              </a:rPr>
              <a:t> PCTO</a:t>
            </a:r>
            <a:r>
              <a:rPr sz="1600" spc="4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–</a:t>
            </a:r>
            <a:r>
              <a:rPr sz="1600" spc="10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Moduli</a:t>
            </a:r>
            <a:endParaRPr sz="1600" dirty="0">
              <a:latin typeface="Comic Sans MS"/>
              <a:cs typeface="Comic Sans MS"/>
            </a:endParaRPr>
          </a:p>
          <a:p>
            <a:pPr marL="41910" marR="5080" algn="ctr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Comic Sans MS"/>
                <a:cs typeface="Comic Sans MS"/>
              </a:rPr>
              <a:t>Leggere</a:t>
            </a:r>
            <a:r>
              <a:rPr sz="1600" spc="2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attentamente</a:t>
            </a:r>
            <a:r>
              <a:rPr sz="160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i</a:t>
            </a:r>
            <a:r>
              <a:rPr sz="1600" spc="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moduli</a:t>
            </a:r>
            <a:r>
              <a:rPr sz="1600" spc="1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e</a:t>
            </a:r>
            <a:r>
              <a:rPr sz="160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compilarli</a:t>
            </a:r>
            <a:r>
              <a:rPr sz="1600" spc="5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in</a:t>
            </a:r>
            <a:r>
              <a:rPr sz="1600" spc="2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modo</a:t>
            </a:r>
            <a:r>
              <a:rPr sz="1600" spc="1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preciso,</a:t>
            </a:r>
            <a:r>
              <a:rPr sz="1600" spc="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comprensibile</a:t>
            </a:r>
            <a:r>
              <a:rPr sz="1600" spc="2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ed</a:t>
            </a:r>
            <a:r>
              <a:rPr sz="1600" spc="1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accurato</a:t>
            </a:r>
            <a:r>
              <a:rPr sz="1600" spc="4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(famiglia</a:t>
            </a:r>
            <a:r>
              <a:rPr sz="1600" spc="3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e</a:t>
            </a:r>
            <a:r>
              <a:rPr sz="1600" spc="1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azienda) </a:t>
            </a:r>
            <a:r>
              <a:rPr sz="1600" spc="-465" dirty="0">
                <a:latin typeface="Comic Sans MS"/>
                <a:cs typeface="Comic Sans MS"/>
              </a:rPr>
              <a:t> </a:t>
            </a:r>
            <a:r>
              <a:rPr sz="1600" b="1" spc="-5" dirty="0">
                <a:latin typeface="Comic Sans MS"/>
                <a:cs typeface="Comic Sans MS"/>
              </a:rPr>
              <a:t>Rispettare</a:t>
            </a:r>
            <a:r>
              <a:rPr sz="1600" b="1" spc="-15" dirty="0">
                <a:latin typeface="Comic Sans MS"/>
                <a:cs typeface="Comic Sans MS"/>
              </a:rPr>
              <a:t> </a:t>
            </a:r>
            <a:r>
              <a:rPr sz="1600" b="1" spc="-5" dirty="0">
                <a:latin typeface="Comic Sans MS"/>
                <a:cs typeface="Comic Sans MS"/>
              </a:rPr>
              <a:t>i</a:t>
            </a:r>
            <a:r>
              <a:rPr sz="1600" b="1" spc="5" dirty="0">
                <a:latin typeface="Comic Sans MS"/>
                <a:cs typeface="Comic Sans MS"/>
              </a:rPr>
              <a:t> </a:t>
            </a:r>
            <a:r>
              <a:rPr sz="1600" b="1" spc="-5" dirty="0">
                <a:latin typeface="Comic Sans MS"/>
                <a:cs typeface="Comic Sans MS"/>
              </a:rPr>
              <a:t>tempi</a:t>
            </a:r>
            <a:r>
              <a:rPr sz="1600" b="1" spc="-10" dirty="0">
                <a:latin typeface="Comic Sans MS"/>
                <a:cs typeface="Comic Sans MS"/>
              </a:rPr>
              <a:t> </a:t>
            </a:r>
            <a:r>
              <a:rPr sz="1600" b="1" spc="-5" dirty="0">
                <a:latin typeface="Comic Sans MS"/>
                <a:cs typeface="Comic Sans MS"/>
              </a:rPr>
              <a:t>di consegna</a:t>
            </a:r>
            <a:endParaRPr sz="1600" b="1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30314"/>
            <a:ext cx="11835765" cy="6628130"/>
            <a:chOff x="0" y="230314"/>
            <a:chExt cx="11835765" cy="6628130"/>
          </a:xfrm>
        </p:grpSpPr>
        <p:sp>
          <p:nvSpPr>
            <p:cNvPr id="3" name="object 3"/>
            <p:cNvSpPr/>
            <p:nvPr/>
          </p:nvSpPr>
          <p:spPr>
            <a:xfrm>
              <a:off x="355854" y="244602"/>
              <a:ext cx="11465560" cy="6539865"/>
            </a:xfrm>
            <a:custGeom>
              <a:avLst/>
              <a:gdLst/>
              <a:ahLst/>
              <a:cxnLst/>
              <a:rect l="l" t="t" r="r" b="b"/>
              <a:pathLst>
                <a:path w="11465560" h="6539865">
                  <a:moveTo>
                    <a:pt x="11465052" y="0"/>
                  </a:moveTo>
                  <a:lnTo>
                    <a:pt x="0" y="0"/>
                  </a:lnTo>
                  <a:lnTo>
                    <a:pt x="0" y="6539483"/>
                  </a:lnTo>
                  <a:lnTo>
                    <a:pt x="11465052" y="6539483"/>
                  </a:lnTo>
                  <a:lnTo>
                    <a:pt x="11465052" y="0"/>
                  </a:lnTo>
                  <a:close/>
                </a:path>
              </a:pathLst>
            </a:custGeom>
            <a:solidFill>
              <a:srgbClr val="D6E1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5854" y="244602"/>
              <a:ext cx="11465560" cy="6539865"/>
            </a:xfrm>
            <a:custGeom>
              <a:avLst/>
              <a:gdLst/>
              <a:ahLst/>
              <a:cxnLst/>
              <a:rect l="l" t="t" r="r" b="b"/>
              <a:pathLst>
                <a:path w="11465560" h="6539865">
                  <a:moveTo>
                    <a:pt x="0" y="6539483"/>
                  </a:moveTo>
                  <a:lnTo>
                    <a:pt x="11465052" y="6539483"/>
                  </a:lnTo>
                  <a:lnTo>
                    <a:pt x="11465052" y="0"/>
                  </a:lnTo>
                  <a:lnTo>
                    <a:pt x="0" y="0"/>
                  </a:lnTo>
                  <a:lnTo>
                    <a:pt x="0" y="6539483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33221" y="294115"/>
            <a:ext cx="11123931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Fase 4 –</a:t>
            </a:r>
            <a:r>
              <a:rPr spc="1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SVOLGIMENTO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ATTIVITÀ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PCTO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presso</a:t>
            </a:r>
            <a:r>
              <a:rPr sz="2000" spc="25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aziende</a:t>
            </a:r>
            <a:r>
              <a:rPr sz="2000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esterne</a:t>
            </a:r>
            <a:endParaRPr sz="2000"/>
          </a:p>
        </p:txBody>
      </p:sp>
      <p:sp>
        <p:nvSpPr>
          <p:cNvPr id="6" name="object 6"/>
          <p:cNvSpPr txBox="1"/>
          <p:nvPr/>
        </p:nvSpPr>
        <p:spPr>
          <a:xfrm>
            <a:off x="3286760" y="914400"/>
            <a:ext cx="5600065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Comic Sans MS"/>
                <a:cs typeface="Comic Sans MS"/>
              </a:rPr>
              <a:t>Quando?</a:t>
            </a:r>
          </a:p>
          <a:p>
            <a:pPr algn="ctr">
              <a:lnSpc>
                <a:spcPct val="100000"/>
              </a:lnSpc>
            </a:pPr>
            <a:r>
              <a:rPr sz="3200" spc="-5" dirty="0">
                <a:latin typeface="Comic Sans MS"/>
                <a:cs typeface="Comic Sans MS"/>
              </a:rPr>
              <a:t>Ricordiamolo</a:t>
            </a:r>
            <a:r>
              <a:rPr sz="3200" spc="-1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ancora</a:t>
            </a:r>
            <a:r>
              <a:rPr sz="3200" spc="-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una</a:t>
            </a:r>
            <a:r>
              <a:rPr sz="3200" spc="-5" dirty="0">
                <a:latin typeface="Comic Sans MS"/>
                <a:cs typeface="Comic Sans MS"/>
              </a:rPr>
              <a:t> volta</a:t>
            </a:r>
            <a:endParaRPr sz="3200" dirty="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3223" y="2743200"/>
            <a:ext cx="11102340" cy="33291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3185" algn="ctr">
              <a:lnSpc>
                <a:spcPct val="100000"/>
              </a:lnSpc>
              <a:spcBef>
                <a:spcPts val="100"/>
              </a:spcBef>
            </a:pPr>
            <a:r>
              <a:rPr lang="it-IT" sz="1800" dirty="0" smtClean="0">
                <a:latin typeface="Trebuchet MS"/>
                <a:cs typeface="Trebuchet MS"/>
              </a:rPr>
              <a:t>CLASSI QUARTE </a:t>
            </a:r>
            <a:r>
              <a:rPr sz="1800" dirty="0" smtClean="0">
                <a:latin typeface="Trebuchet MS"/>
                <a:cs typeface="Trebuchet MS"/>
              </a:rPr>
              <a:t>200</a:t>
            </a:r>
            <a:r>
              <a:rPr sz="1800" spc="-5" dirty="0" smtClean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ore/</a:t>
            </a:r>
            <a:r>
              <a:rPr sz="1800" spc="10" dirty="0">
                <a:latin typeface="Trebuchet MS"/>
                <a:cs typeface="Trebuchet MS"/>
              </a:rPr>
              <a:t> </a:t>
            </a:r>
            <a:r>
              <a:rPr lang="it-IT" sz="1800" spc="-5" dirty="0" smtClean="0">
                <a:latin typeface="Trebuchet MS"/>
                <a:cs typeface="Trebuchet MS"/>
              </a:rPr>
              <a:t>QUATTRO</a:t>
            </a:r>
            <a:r>
              <a:rPr sz="1800" spc="-25" dirty="0" smtClean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SETTIMANE</a:t>
            </a:r>
            <a:r>
              <a:rPr sz="1800" spc="2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ovvero</a:t>
            </a:r>
            <a:r>
              <a:rPr sz="1400" spc="12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40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ore</a:t>
            </a:r>
            <a:r>
              <a:rPr sz="1800" spc="1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/SETTIMANA</a:t>
            </a:r>
            <a:endParaRPr sz="1800" dirty="0">
              <a:latin typeface="Trebuchet MS"/>
              <a:cs typeface="Trebuchet MS"/>
            </a:endParaRPr>
          </a:p>
          <a:p>
            <a:pPr marR="83185" algn="ctr">
              <a:spcBef>
                <a:spcPts val="100"/>
              </a:spcBef>
            </a:pPr>
            <a:r>
              <a:rPr lang="it-IT" spc="-10" dirty="0">
                <a:latin typeface="Trebuchet MS"/>
                <a:cs typeface="Trebuchet MS"/>
              </a:rPr>
              <a:t>CLASSI </a:t>
            </a:r>
            <a:r>
              <a:rPr lang="it-IT" spc="-10" dirty="0">
                <a:latin typeface="Trebuchet MS"/>
                <a:cs typeface="Trebuchet MS"/>
              </a:rPr>
              <a:t>TERZE 100 </a:t>
            </a:r>
            <a:r>
              <a:rPr lang="it-IT" spc="-10" dirty="0">
                <a:latin typeface="Trebuchet MS"/>
                <a:cs typeface="Trebuchet MS"/>
              </a:rPr>
              <a:t>ore/ </a:t>
            </a:r>
            <a:r>
              <a:rPr lang="it-IT" spc="-10" dirty="0">
                <a:latin typeface="Trebuchet MS"/>
                <a:cs typeface="Trebuchet MS"/>
              </a:rPr>
              <a:t>TRE </a:t>
            </a:r>
            <a:r>
              <a:rPr lang="it-IT" spc="-10" dirty="0">
                <a:latin typeface="Trebuchet MS"/>
                <a:cs typeface="Trebuchet MS"/>
              </a:rPr>
              <a:t>SETTIMANE ovvero 40 ore /</a:t>
            </a:r>
            <a:r>
              <a:rPr lang="it-IT" spc="-10" dirty="0" smtClean="0">
                <a:latin typeface="Trebuchet MS"/>
                <a:cs typeface="Trebuchet MS"/>
              </a:rPr>
              <a:t>SETTIMANA</a:t>
            </a:r>
          </a:p>
          <a:p>
            <a:pPr marR="83185" algn="ctr">
              <a:spcBef>
                <a:spcPts val="100"/>
              </a:spcBef>
            </a:pPr>
            <a:r>
              <a:rPr lang="it-IT" spc="-10" dirty="0" smtClean="0">
                <a:latin typeface="Trebuchet MS"/>
                <a:cs typeface="Trebuchet MS"/>
              </a:rPr>
              <a:t>(MAX 8 ORE AL GIORNO (divise da pausa pranzo ex. 4 +4) entro le ore 22,00)</a:t>
            </a:r>
            <a:endParaRPr lang="it-IT" spc="-1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 dirty="0">
              <a:latin typeface="Trebuchet MS"/>
              <a:cs typeface="Trebuchet MS"/>
            </a:endParaRPr>
          </a:p>
          <a:p>
            <a:pPr marL="205104" algn="ctr">
              <a:lnSpc>
                <a:spcPct val="100000"/>
              </a:lnSpc>
            </a:pPr>
            <a:r>
              <a:rPr sz="1600" spc="-5" dirty="0">
                <a:latin typeface="Comic Sans MS"/>
                <a:cs typeface="Comic Sans MS"/>
              </a:rPr>
              <a:t>Ricordarsi</a:t>
            </a:r>
            <a:r>
              <a:rPr sz="1600" spc="-20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di</a:t>
            </a:r>
            <a:endParaRPr sz="1600" dirty="0">
              <a:latin typeface="Comic Sans MS"/>
              <a:cs typeface="Comic Sans MS"/>
            </a:endParaRPr>
          </a:p>
          <a:p>
            <a:pPr marL="157480" indent="-145415">
              <a:lnSpc>
                <a:spcPct val="100000"/>
              </a:lnSpc>
              <a:spcBef>
                <a:spcPts val="1920"/>
              </a:spcBef>
              <a:buChar char="-"/>
              <a:tabLst>
                <a:tab pos="158115" algn="l"/>
              </a:tabLst>
            </a:pPr>
            <a:r>
              <a:rPr sz="1600" spc="-5" dirty="0">
                <a:latin typeface="Comic Sans MS"/>
                <a:cs typeface="Comic Sans MS"/>
              </a:rPr>
              <a:t>contattare</a:t>
            </a:r>
            <a:r>
              <a:rPr sz="1600" spc="10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l’azienda</a:t>
            </a:r>
            <a:r>
              <a:rPr sz="1600" spc="4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qualche</a:t>
            </a:r>
            <a:r>
              <a:rPr sz="1600" spc="4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giorno</a:t>
            </a:r>
            <a:r>
              <a:rPr sz="1600" spc="1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prima</a:t>
            </a:r>
            <a:r>
              <a:rPr sz="1600" spc="15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dell’inizio</a:t>
            </a:r>
            <a:r>
              <a:rPr sz="1600" spc="3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attività</a:t>
            </a:r>
            <a:r>
              <a:rPr sz="1600" spc="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per</a:t>
            </a:r>
            <a:r>
              <a:rPr sz="1600" spc="10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ricordare</a:t>
            </a:r>
            <a:r>
              <a:rPr sz="1600" spc="5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loro</a:t>
            </a:r>
            <a:r>
              <a:rPr sz="1600" spc="10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del</a:t>
            </a:r>
            <a:r>
              <a:rPr sz="1600" spc="10" dirty="0">
                <a:latin typeface="Comic Sans MS"/>
                <a:cs typeface="Comic Sans MS"/>
              </a:rPr>
              <a:t> </a:t>
            </a:r>
            <a:r>
              <a:rPr sz="1600" spc="-5" dirty="0" err="1">
                <a:latin typeface="Comic Sans MS"/>
                <a:cs typeface="Comic Sans MS"/>
              </a:rPr>
              <a:t>vostro</a:t>
            </a:r>
            <a:r>
              <a:rPr sz="1600" dirty="0">
                <a:latin typeface="Comic Sans MS"/>
                <a:cs typeface="Comic Sans MS"/>
              </a:rPr>
              <a:t> </a:t>
            </a:r>
            <a:r>
              <a:rPr sz="1600" spc="-5" dirty="0" err="1" smtClean="0">
                <a:latin typeface="Comic Sans MS"/>
                <a:cs typeface="Comic Sans MS"/>
              </a:rPr>
              <a:t>arrivo</a:t>
            </a:r>
            <a:r>
              <a:rPr lang="it-IT" sz="1600" spc="-5" dirty="0" smtClean="0">
                <a:latin typeface="Comic Sans MS"/>
                <a:cs typeface="Comic Sans MS"/>
              </a:rPr>
              <a:t>.</a:t>
            </a:r>
            <a:endParaRPr sz="1600" dirty="0">
              <a:latin typeface="Comic Sans MS"/>
              <a:cs typeface="Comic Sans MS"/>
            </a:endParaRPr>
          </a:p>
          <a:p>
            <a:pPr marL="157480" indent="-145415">
              <a:lnSpc>
                <a:spcPct val="100000"/>
              </a:lnSpc>
              <a:buChar char="-"/>
              <a:tabLst>
                <a:tab pos="158115" algn="l"/>
              </a:tabLst>
            </a:pPr>
            <a:r>
              <a:rPr sz="1600" spc="-5" dirty="0">
                <a:latin typeface="Comic Sans MS"/>
                <a:cs typeface="Comic Sans MS"/>
              </a:rPr>
              <a:t>memorizzare</a:t>
            </a:r>
            <a:r>
              <a:rPr sz="1600" spc="2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sul</a:t>
            </a:r>
            <a:r>
              <a:rPr sz="1600" spc="1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cellulare</a:t>
            </a:r>
            <a:r>
              <a:rPr sz="1600" spc="5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il nome</a:t>
            </a:r>
            <a:r>
              <a:rPr sz="1600" spc="-10" dirty="0">
                <a:latin typeface="Comic Sans MS"/>
                <a:cs typeface="Comic Sans MS"/>
              </a:rPr>
              <a:t> del</a:t>
            </a:r>
            <a:r>
              <a:rPr sz="160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tutor</a:t>
            </a:r>
            <a:r>
              <a:rPr sz="160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aziendale</a:t>
            </a:r>
            <a:r>
              <a:rPr sz="1600" spc="3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e tutor</a:t>
            </a:r>
            <a:r>
              <a:rPr sz="1600" spc="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scolastico</a:t>
            </a:r>
            <a:r>
              <a:rPr sz="1600" spc="1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da</a:t>
            </a:r>
            <a:r>
              <a:rPr sz="1600" spc="1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contattare</a:t>
            </a:r>
            <a:r>
              <a:rPr sz="1600" spc="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qualora</a:t>
            </a:r>
            <a:r>
              <a:rPr sz="1600" spc="4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si</a:t>
            </a:r>
            <a:r>
              <a:rPr sz="160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presentassero</a:t>
            </a:r>
            <a:r>
              <a:rPr sz="160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degli</a:t>
            </a:r>
            <a:endParaRPr sz="1600" dirty="0">
              <a:latin typeface="Comic Sans MS"/>
              <a:cs typeface="Comic Sans MS"/>
            </a:endParaRPr>
          </a:p>
          <a:p>
            <a:pPr marL="133350">
              <a:lnSpc>
                <a:spcPct val="100000"/>
              </a:lnSpc>
            </a:pPr>
            <a:r>
              <a:rPr sz="1600" spc="-5" dirty="0">
                <a:latin typeface="Comic Sans MS"/>
                <a:cs typeface="Comic Sans MS"/>
              </a:rPr>
              <a:t>imprevisti</a:t>
            </a:r>
            <a:endParaRPr sz="1600" dirty="0">
              <a:latin typeface="Comic Sans MS"/>
              <a:cs typeface="Comic Sans MS"/>
            </a:endParaRPr>
          </a:p>
          <a:p>
            <a:pPr marL="157480" indent="-145415">
              <a:lnSpc>
                <a:spcPct val="100000"/>
              </a:lnSpc>
              <a:buChar char="-"/>
              <a:tabLst>
                <a:tab pos="158115" algn="l"/>
              </a:tabLst>
            </a:pPr>
            <a:r>
              <a:rPr sz="1600" spc="-5" dirty="0">
                <a:latin typeface="Comic Sans MS"/>
                <a:cs typeface="Comic Sans MS"/>
              </a:rPr>
              <a:t>essere</a:t>
            </a:r>
            <a:r>
              <a:rPr sz="1600" spc="-1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puntuali</a:t>
            </a:r>
            <a:r>
              <a:rPr sz="1600" spc="1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e</a:t>
            </a:r>
            <a:r>
              <a:rPr sz="1600" spc="-15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affidabili</a:t>
            </a:r>
            <a:endParaRPr sz="1600" dirty="0">
              <a:latin typeface="Comic Sans MS"/>
              <a:cs typeface="Comic Sans MS"/>
            </a:endParaRPr>
          </a:p>
          <a:p>
            <a:pPr marL="157480" indent="-145415">
              <a:lnSpc>
                <a:spcPct val="100000"/>
              </a:lnSpc>
              <a:buChar char="-"/>
              <a:tabLst>
                <a:tab pos="158115" algn="l"/>
              </a:tabLst>
            </a:pPr>
            <a:r>
              <a:rPr sz="1600" spc="-5" dirty="0">
                <a:latin typeface="Comic Sans MS"/>
                <a:cs typeface="Comic Sans MS"/>
              </a:rPr>
              <a:t>avvertire in</a:t>
            </a:r>
            <a:r>
              <a:rPr sz="1600" spc="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caso</a:t>
            </a:r>
            <a:r>
              <a:rPr sz="1600" spc="1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di </a:t>
            </a:r>
            <a:r>
              <a:rPr sz="1600" spc="-10" dirty="0">
                <a:latin typeface="Comic Sans MS"/>
                <a:cs typeface="Comic Sans MS"/>
              </a:rPr>
              <a:t>ritardo</a:t>
            </a:r>
            <a:r>
              <a:rPr sz="1600" spc="1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o</a:t>
            </a:r>
            <a:r>
              <a:rPr sz="160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impedimento ad</a:t>
            </a:r>
            <a:r>
              <a:rPr sz="1600" spc="1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essere</a:t>
            </a:r>
            <a:r>
              <a:rPr sz="1600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presente</a:t>
            </a:r>
            <a:endParaRPr sz="1600" dirty="0">
              <a:latin typeface="Comic Sans MS"/>
              <a:cs typeface="Comic Sans MS"/>
            </a:endParaRPr>
          </a:p>
          <a:p>
            <a:pPr marL="157480" indent="-145415">
              <a:lnSpc>
                <a:spcPct val="100000"/>
              </a:lnSpc>
              <a:buChar char="-"/>
              <a:tabLst>
                <a:tab pos="158115" algn="l"/>
              </a:tabLst>
            </a:pPr>
            <a:r>
              <a:rPr sz="1600" spc="-5" dirty="0">
                <a:latin typeface="Comic Sans MS"/>
                <a:cs typeface="Comic Sans MS"/>
              </a:rPr>
              <a:t>chiedere</a:t>
            </a:r>
            <a:r>
              <a:rPr sz="1600" spc="1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al</a:t>
            </a:r>
            <a:r>
              <a:rPr sz="1600" spc="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referente</a:t>
            </a:r>
            <a:r>
              <a:rPr sz="1600" spc="-1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aziendale</a:t>
            </a:r>
            <a:r>
              <a:rPr sz="1600" spc="2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tutte le spiegazioni </a:t>
            </a:r>
            <a:r>
              <a:rPr sz="1600" spc="-10" dirty="0">
                <a:latin typeface="Comic Sans MS"/>
                <a:cs typeface="Comic Sans MS"/>
              </a:rPr>
              <a:t>del</a:t>
            </a:r>
            <a:r>
              <a:rPr sz="1600" spc="-5" dirty="0">
                <a:latin typeface="Comic Sans MS"/>
                <a:cs typeface="Comic Sans MS"/>
              </a:rPr>
              <a:t> caso</a:t>
            </a:r>
            <a:endParaRPr sz="1600" dirty="0">
              <a:latin typeface="Comic Sans MS"/>
              <a:cs typeface="Comic Sans MS"/>
            </a:endParaRPr>
          </a:p>
          <a:p>
            <a:pPr marL="157480" indent="-145415">
              <a:lnSpc>
                <a:spcPct val="100000"/>
              </a:lnSpc>
              <a:buChar char="-"/>
              <a:tabLst>
                <a:tab pos="158115" algn="l"/>
              </a:tabLst>
            </a:pPr>
            <a:r>
              <a:rPr sz="1600" spc="-5" dirty="0">
                <a:latin typeface="Comic Sans MS"/>
                <a:cs typeface="Comic Sans MS"/>
              </a:rPr>
              <a:t>presentarsi</a:t>
            </a:r>
            <a:r>
              <a:rPr sz="1600" spc="-1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per</a:t>
            </a:r>
            <a:r>
              <a:rPr sz="160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quello</a:t>
            </a:r>
            <a:r>
              <a:rPr sz="1600" spc="2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che</a:t>
            </a:r>
            <a:r>
              <a:rPr sz="160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si è</a:t>
            </a:r>
            <a:r>
              <a:rPr sz="1600" spc="-1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…</a:t>
            </a:r>
            <a:r>
              <a:rPr sz="1600" spc="-1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gentili,</a:t>
            </a:r>
            <a:r>
              <a:rPr sz="1600" spc="-1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educati</a:t>
            </a:r>
            <a:r>
              <a:rPr sz="1600" spc="2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e</a:t>
            </a:r>
            <a:r>
              <a:rPr sz="1600" spc="-1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rispettosi</a:t>
            </a:r>
            <a:endParaRPr sz="1600" dirty="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86199" y="2057400"/>
            <a:ext cx="4909185" cy="54502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130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90"/>
              </a:spcBef>
            </a:pPr>
            <a:r>
              <a:rPr lang="it-IT" sz="28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10 GIUGNO -31 AGOSTO</a:t>
            </a:r>
            <a:endParaRPr sz="2800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36041"/>
            <a:ext cx="11966575" cy="6536690"/>
            <a:chOff x="0" y="321754"/>
            <a:chExt cx="11966575" cy="6536690"/>
          </a:xfrm>
        </p:grpSpPr>
        <p:sp>
          <p:nvSpPr>
            <p:cNvPr id="3" name="object 3"/>
            <p:cNvSpPr/>
            <p:nvPr/>
          </p:nvSpPr>
          <p:spPr>
            <a:xfrm>
              <a:off x="474726" y="336041"/>
              <a:ext cx="11477625" cy="6187440"/>
            </a:xfrm>
            <a:custGeom>
              <a:avLst/>
              <a:gdLst/>
              <a:ahLst/>
              <a:cxnLst/>
              <a:rect l="l" t="t" r="r" b="b"/>
              <a:pathLst>
                <a:path w="11477625" h="6187440">
                  <a:moveTo>
                    <a:pt x="11477244" y="0"/>
                  </a:moveTo>
                  <a:lnTo>
                    <a:pt x="0" y="0"/>
                  </a:lnTo>
                  <a:lnTo>
                    <a:pt x="0" y="6187440"/>
                  </a:lnTo>
                  <a:lnTo>
                    <a:pt x="11477244" y="6187440"/>
                  </a:lnTo>
                  <a:lnTo>
                    <a:pt x="11477244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4726" y="336041"/>
              <a:ext cx="11477625" cy="6187440"/>
            </a:xfrm>
            <a:custGeom>
              <a:avLst/>
              <a:gdLst/>
              <a:ahLst/>
              <a:cxnLst/>
              <a:rect l="l" t="t" r="r" b="b"/>
              <a:pathLst>
                <a:path w="11477625" h="6187440">
                  <a:moveTo>
                    <a:pt x="0" y="6187440"/>
                  </a:moveTo>
                  <a:lnTo>
                    <a:pt x="11477244" y="6187440"/>
                  </a:lnTo>
                  <a:lnTo>
                    <a:pt x="11477244" y="0"/>
                  </a:lnTo>
                  <a:lnTo>
                    <a:pt x="0" y="0"/>
                  </a:lnTo>
                  <a:lnTo>
                    <a:pt x="0" y="618744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2398" y="386826"/>
            <a:ext cx="11334801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Fase</a:t>
            </a:r>
            <a:r>
              <a:rPr spc="-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5 –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RESTITUZIONE</a:t>
            </a:r>
            <a:r>
              <a:rPr spc="-10" dirty="0">
                <a:solidFill>
                  <a:srgbClr val="000000"/>
                </a:solidFill>
              </a:rPr>
              <a:t> </a:t>
            </a:r>
            <a:r>
              <a:rPr lang="it-IT" dirty="0" smtClean="0">
                <a:solidFill>
                  <a:srgbClr val="000000"/>
                </a:solidFill>
              </a:rPr>
              <a:t>REGISTRO DI STAGE 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3934" y="1258509"/>
            <a:ext cx="11025505" cy="2403863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5"/>
              </a:spcBef>
            </a:pPr>
            <a:r>
              <a:rPr lang="it-IT" sz="2400" spc="-5" dirty="0" smtClean="0">
                <a:latin typeface="Comic Sans MS"/>
                <a:cs typeface="Comic Sans MS"/>
              </a:rPr>
              <a:t>Lo studente con i</a:t>
            </a:r>
            <a:r>
              <a:rPr sz="2400" spc="-5" dirty="0" smtClean="0">
                <a:latin typeface="Comic Sans MS"/>
                <a:cs typeface="Comic Sans MS"/>
              </a:rPr>
              <a:t>l</a:t>
            </a:r>
            <a:r>
              <a:rPr sz="2400" dirty="0" smtClean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tutor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aziendale</a:t>
            </a:r>
            <a:r>
              <a:rPr sz="2400" spc="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compila</a:t>
            </a:r>
            <a:r>
              <a:rPr sz="2400" spc="15" dirty="0">
                <a:latin typeface="Comic Sans MS"/>
                <a:cs typeface="Comic Sans MS"/>
              </a:rPr>
              <a:t> </a:t>
            </a:r>
            <a:r>
              <a:rPr sz="2400" spc="-5" dirty="0" err="1">
                <a:latin typeface="Comic Sans MS"/>
                <a:cs typeface="Comic Sans MS"/>
              </a:rPr>
              <a:t>il</a:t>
            </a:r>
            <a:r>
              <a:rPr sz="2400" dirty="0">
                <a:latin typeface="Comic Sans MS"/>
                <a:cs typeface="Comic Sans MS"/>
              </a:rPr>
              <a:t> </a:t>
            </a:r>
            <a:r>
              <a:rPr lang="it-IT" sz="2400" spc="-5" dirty="0" smtClean="0">
                <a:latin typeface="Comic Sans MS"/>
                <a:cs typeface="Comic Sans MS"/>
              </a:rPr>
              <a:t>registro e il modulo di valutazione finale</a:t>
            </a:r>
            <a:r>
              <a:rPr sz="2400" spc="15" dirty="0" smtClean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esprimendo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un</a:t>
            </a:r>
            <a:r>
              <a:rPr sz="2400" spc="1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giudizio</a:t>
            </a:r>
            <a:r>
              <a:rPr sz="2400" spc="1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sullo</a:t>
            </a:r>
            <a:r>
              <a:rPr sz="2400" spc="5" dirty="0">
                <a:latin typeface="Comic Sans MS"/>
                <a:cs typeface="Comic Sans MS"/>
              </a:rPr>
              <a:t> </a:t>
            </a:r>
            <a:r>
              <a:rPr sz="2400" spc="-5" dirty="0" err="1">
                <a:latin typeface="Comic Sans MS"/>
                <a:cs typeface="Comic Sans MS"/>
              </a:rPr>
              <a:t>studente</a:t>
            </a:r>
            <a:r>
              <a:rPr sz="2400" spc="5" dirty="0">
                <a:latin typeface="Comic Sans MS"/>
                <a:cs typeface="Comic Sans MS"/>
              </a:rPr>
              <a:t> </a:t>
            </a:r>
            <a:r>
              <a:rPr sz="2400" spc="-5" dirty="0" err="1" smtClean="0">
                <a:latin typeface="Comic Sans MS"/>
                <a:cs typeface="Comic Sans MS"/>
              </a:rPr>
              <a:t>in</a:t>
            </a:r>
            <a:r>
              <a:rPr sz="2400" dirty="0" err="1" smtClean="0">
                <a:latin typeface="Comic Sans MS"/>
                <a:cs typeface="Comic Sans MS"/>
              </a:rPr>
              <a:t>merito</a:t>
            </a:r>
            <a:r>
              <a:rPr sz="2400" spc="-30" dirty="0" smtClean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all’esperienza</a:t>
            </a:r>
            <a:r>
              <a:rPr sz="2400" spc="-3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PCTO</a:t>
            </a:r>
            <a:r>
              <a:rPr sz="2400" spc="-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presso</a:t>
            </a:r>
            <a:r>
              <a:rPr sz="2400" spc="-4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la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sua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attività.</a:t>
            </a:r>
            <a:endParaRPr sz="2400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lang="it-IT" sz="2400" dirty="0" smtClean="0">
                <a:latin typeface="Comic Sans MS"/>
                <a:cs typeface="Comic Sans MS"/>
              </a:rPr>
              <a:t>IL TUTOR </a:t>
            </a:r>
            <a:r>
              <a:rPr sz="2400" dirty="0" smtClean="0">
                <a:latin typeface="Comic Sans MS"/>
                <a:cs typeface="Comic Sans MS"/>
              </a:rPr>
              <a:t>PCTO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terrà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conto</a:t>
            </a:r>
            <a:r>
              <a:rPr sz="2400" spc="-5" dirty="0">
                <a:latin typeface="Comic Sans MS"/>
                <a:cs typeface="Comic Sans MS"/>
              </a:rPr>
              <a:t> di</a:t>
            </a:r>
            <a:r>
              <a:rPr sz="2400" spc="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tale</a:t>
            </a:r>
            <a:r>
              <a:rPr sz="240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valutazione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in</a:t>
            </a:r>
            <a:r>
              <a:rPr sz="240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fase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di certificazione,</a:t>
            </a:r>
            <a:endParaRPr sz="2400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sz="2400" spc="-5" dirty="0">
                <a:latin typeface="Comic Sans MS"/>
                <a:cs typeface="Comic Sans MS"/>
              </a:rPr>
              <a:t>necessaria</a:t>
            </a:r>
            <a:r>
              <a:rPr sz="2400" spc="-3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per</a:t>
            </a:r>
            <a:r>
              <a:rPr sz="2400" spc="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accedere</a:t>
            </a:r>
            <a:r>
              <a:rPr sz="240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all’esame di</a:t>
            </a:r>
            <a:r>
              <a:rPr sz="240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Stato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al</a:t>
            </a:r>
            <a:r>
              <a:rPr sz="2400" spc="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termine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del</a:t>
            </a:r>
            <a:r>
              <a:rPr sz="240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percorso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di</a:t>
            </a:r>
            <a:r>
              <a:rPr sz="2400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studi.</a:t>
            </a:r>
            <a:endParaRPr sz="2400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" y="321754"/>
            <a:ext cx="11966575" cy="6536690"/>
            <a:chOff x="0" y="321754"/>
            <a:chExt cx="11966575" cy="6536690"/>
          </a:xfrm>
        </p:grpSpPr>
        <p:sp>
          <p:nvSpPr>
            <p:cNvPr id="3" name="object 3"/>
            <p:cNvSpPr/>
            <p:nvPr/>
          </p:nvSpPr>
          <p:spPr>
            <a:xfrm>
              <a:off x="474726" y="336041"/>
              <a:ext cx="11477625" cy="5140960"/>
            </a:xfrm>
            <a:custGeom>
              <a:avLst/>
              <a:gdLst/>
              <a:ahLst/>
              <a:cxnLst/>
              <a:rect l="l" t="t" r="r" b="b"/>
              <a:pathLst>
                <a:path w="11477625" h="5140960">
                  <a:moveTo>
                    <a:pt x="11477244" y="0"/>
                  </a:moveTo>
                  <a:lnTo>
                    <a:pt x="0" y="0"/>
                  </a:lnTo>
                  <a:lnTo>
                    <a:pt x="0" y="5140452"/>
                  </a:lnTo>
                  <a:lnTo>
                    <a:pt x="11477244" y="5140452"/>
                  </a:lnTo>
                  <a:lnTo>
                    <a:pt x="1147724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4726" y="336041"/>
              <a:ext cx="11477625" cy="5140960"/>
            </a:xfrm>
            <a:custGeom>
              <a:avLst/>
              <a:gdLst/>
              <a:ahLst/>
              <a:cxnLst/>
              <a:rect l="l" t="t" r="r" b="b"/>
              <a:pathLst>
                <a:path w="11477625" h="5140960">
                  <a:moveTo>
                    <a:pt x="0" y="5140452"/>
                  </a:moveTo>
                  <a:lnTo>
                    <a:pt x="11477244" y="5140452"/>
                  </a:lnTo>
                  <a:lnTo>
                    <a:pt x="11477244" y="0"/>
                  </a:lnTo>
                  <a:lnTo>
                    <a:pt x="0" y="0"/>
                  </a:lnTo>
                  <a:lnTo>
                    <a:pt x="0" y="5140452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52400" y="347600"/>
            <a:ext cx="11399953" cy="44396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omic Sans MS"/>
                <a:cs typeface="Comic Sans MS"/>
              </a:rPr>
              <a:t>Fase</a:t>
            </a:r>
            <a:r>
              <a:rPr sz="3200" spc="-20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6 –</a:t>
            </a:r>
            <a:r>
              <a:rPr sz="3200" spc="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PRESENTAZIONE</a:t>
            </a:r>
            <a:r>
              <a:rPr sz="3200" spc="-30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IN</a:t>
            </a:r>
            <a:r>
              <a:rPr sz="3200" spc="-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POWER</a:t>
            </a:r>
            <a:r>
              <a:rPr sz="3200" spc="-30" dirty="0">
                <a:latin typeface="Comic Sans MS"/>
                <a:cs typeface="Comic Sans MS"/>
              </a:rPr>
              <a:t> </a:t>
            </a:r>
            <a:r>
              <a:rPr sz="3200" dirty="0" smtClean="0">
                <a:latin typeface="Comic Sans MS"/>
                <a:cs typeface="Comic Sans MS"/>
              </a:rPr>
              <a:t>POINT</a:t>
            </a:r>
            <a:r>
              <a:rPr lang="it-IT" sz="3200" dirty="0" smtClean="0">
                <a:latin typeface="Comic Sans MS"/>
                <a:cs typeface="Comic Sans MS"/>
              </a:rPr>
              <a:t> (al quinto anno)</a:t>
            </a:r>
            <a:endParaRPr sz="3200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3200" dirty="0" err="1" smtClean="0">
                <a:latin typeface="Comic Sans MS"/>
                <a:cs typeface="Comic Sans MS"/>
              </a:rPr>
              <a:t>Effettuare</a:t>
            </a:r>
            <a:r>
              <a:rPr sz="3200" spc="-25" dirty="0" smtClean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una</a:t>
            </a:r>
            <a:r>
              <a:rPr sz="3200" spc="-1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presentazione</a:t>
            </a:r>
            <a:r>
              <a:rPr sz="3200" spc="-15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in</a:t>
            </a:r>
            <a:r>
              <a:rPr sz="3200" dirty="0">
                <a:latin typeface="Comic Sans MS"/>
                <a:cs typeface="Comic Sans MS"/>
              </a:rPr>
              <a:t> Power Point</a:t>
            </a:r>
          </a:p>
          <a:p>
            <a:pPr marL="12700">
              <a:lnSpc>
                <a:spcPct val="100000"/>
              </a:lnSpc>
            </a:pPr>
            <a:r>
              <a:rPr sz="3200" spc="-5" dirty="0">
                <a:latin typeface="Comic Sans MS"/>
                <a:cs typeface="Comic Sans MS"/>
              </a:rPr>
              <a:t>dell’esperienza</a:t>
            </a:r>
            <a:r>
              <a:rPr sz="3200" spc="-4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effettuata</a:t>
            </a:r>
            <a:r>
              <a:rPr sz="3200" spc="-3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per:</a:t>
            </a:r>
          </a:p>
          <a:p>
            <a:pPr marL="469900" indent="-457200">
              <a:lnSpc>
                <a:spcPct val="100000"/>
              </a:lnSpc>
              <a:spcBef>
                <a:spcPts val="3840"/>
              </a:spcBef>
              <a:buFont typeface="Wingdings"/>
              <a:buChar char=""/>
              <a:tabLst>
                <a:tab pos="469900" algn="l"/>
              </a:tabLst>
            </a:pPr>
            <a:r>
              <a:rPr sz="3200" spc="-5" dirty="0">
                <a:latin typeface="Comic Sans MS"/>
                <a:cs typeface="Comic Sans MS"/>
              </a:rPr>
              <a:t>fissare</a:t>
            </a:r>
            <a:r>
              <a:rPr sz="3200" spc="-2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i</a:t>
            </a:r>
            <a:r>
              <a:rPr sz="3200" spc="-5" dirty="0">
                <a:latin typeface="Comic Sans MS"/>
                <a:cs typeface="Comic Sans MS"/>
              </a:rPr>
              <a:t> concetti</a:t>
            </a:r>
            <a:endParaRPr sz="3200" dirty="0">
              <a:latin typeface="Comic Sans MS"/>
              <a:cs typeface="Comic Sans MS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"/>
              <a:tabLst>
                <a:tab pos="469900" algn="l"/>
              </a:tabLst>
            </a:pPr>
            <a:r>
              <a:rPr sz="3200" spc="-5" dirty="0">
                <a:latin typeface="Comic Sans MS"/>
                <a:cs typeface="Comic Sans MS"/>
              </a:rPr>
              <a:t>imparare</a:t>
            </a:r>
            <a:r>
              <a:rPr sz="3200" spc="-20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a presentare e</a:t>
            </a:r>
            <a:r>
              <a:rPr sz="3200" spc="-1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saper </a:t>
            </a:r>
            <a:r>
              <a:rPr sz="3200" spc="-5" dirty="0">
                <a:latin typeface="Comic Sans MS"/>
                <a:cs typeface="Comic Sans MS"/>
              </a:rPr>
              <a:t>esporre</a:t>
            </a:r>
            <a:endParaRPr sz="3200" dirty="0">
              <a:latin typeface="Comic Sans MS"/>
              <a:cs typeface="Comic Sans MS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"/>
              <a:tabLst>
                <a:tab pos="469900" algn="l"/>
              </a:tabLst>
            </a:pPr>
            <a:r>
              <a:rPr sz="3200" spc="-5" dirty="0">
                <a:latin typeface="Comic Sans MS"/>
                <a:cs typeface="Comic Sans MS"/>
              </a:rPr>
              <a:t>diventare</a:t>
            </a:r>
            <a:r>
              <a:rPr sz="3200" spc="-10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abili</a:t>
            </a:r>
            <a:r>
              <a:rPr sz="3200" spc="-1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nell’uso</a:t>
            </a:r>
            <a:r>
              <a:rPr sz="3200" spc="-1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del </a:t>
            </a:r>
            <a:r>
              <a:rPr sz="3200" dirty="0">
                <a:latin typeface="Comic Sans MS"/>
                <a:cs typeface="Comic Sans MS"/>
              </a:rPr>
              <a:t>Power</a:t>
            </a:r>
            <a:r>
              <a:rPr sz="3200" spc="-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Point</a:t>
            </a: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469900" algn="l"/>
              </a:tabLst>
            </a:pPr>
            <a:r>
              <a:rPr sz="3200" dirty="0">
                <a:latin typeface="Comic Sans MS"/>
                <a:cs typeface="Comic Sans MS"/>
              </a:rPr>
              <a:t>arrivare</a:t>
            </a:r>
            <a:r>
              <a:rPr sz="3200" spc="-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preparati</a:t>
            </a:r>
            <a:r>
              <a:rPr sz="3200" spc="-20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all’Esame</a:t>
            </a:r>
            <a:r>
              <a:rPr sz="3200" spc="-2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di </a:t>
            </a:r>
            <a:r>
              <a:rPr sz="3200" dirty="0">
                <a:latin typeface="Comic Sans MS"/>
                <a:cs typeface="Comic Sans MS"/>
              </a:rPr>
              <a:t>Stato</a:t>
            </a:r>
            <a:r>
              <a:rPr sz="3200" spc="-5" dirty="0">
                <a:latin typeface="Comic Sans MS"/>
                <a:cs typeface="Comic Sans MS"/>
              </a:rPr>
              <a:t> (colloquio)</a:t>
            </a:r>
            <a:endParaRPr sz="3200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6269" y="275845"/>
            <a:ext cx="1991825" cy="199072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0952" y="2639569"/>
            <a:ext cx="9150096" cy="157886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0361" y="553974"/>
            <a:ext cx="10621011" cy="1446550"/>
          </a:xfrm>
          <a:prstGeom prst="rect">
            <a:avLst/>
          </a:prstGeom>
          <a:solidFill>
            <a:srgbClr val="DBEFF3"/>
          </a:solidFill>
          <a:ln w="28575">
            <a:solidFill>
              <a:srgbClr val="00AFEF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90170" marR="597535">
              <a:lnSpc>
                <a:spcPct val="100000"/>
              </a:lnSpc>
              <a:spcBef>
                <a:spcPts val="200"/>
              </a:spcBef>
            </a:pPr>
            <a:r>
              <a:rPr sz="2800" spc="-5" dirty="0">
                <a:latin typeface="Comic Sans MS"/>
                <a:cs typeface="Comic Sans MS"/>
              </a:rPr>
              <a:t>È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PREVISTA</a:t>
            </a:r>
            <a:r>
              <a:rPr sz="2800" spc="3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UNA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REMUNERAZIONE</a:t>
            </a:r>
            <a:r>
              <a:rPr sz="2800" spc="4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PER</a:t>
            </a:r>
            <a:r>
              <a:rPr sz="2800" spc="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GLI</a:t>
            </a:r>
            <a:r>
              <a:rPr sz="2800" spc="-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STUDENTI </a:t>
            </a:r>
            <a:r>
              <a:rPr sz="2800" spc="-82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IN</a:t>
            </a:r>
            <a:r>
              <a:rPr sz="2800" spc="-1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PCTO?</a:t>
            </a:r>
            <a:endParaRPr sz="2800">
              <a:latin typeface="Comic Sans MS"/>
              <a:cs typeface="Comic Sans MS"/>
            </a:endParaRPr>
          </a:p>
          <a:p>
            <a:pPr marL="90170">
              <a:lnSpc>
                <a:spcPct val="100000"/>
              </a:lnSpc>
              <a:spcBef>
                <a:spcPts val="2215"/>
              </a:spcBef>
            </a:pPr>
            <a:r>
              <a:rPr sz="1800" dirty="0">
                <a:latin typeface="Comic Sans MS"/>
                <a:cs typeface="Comic Sans MS"/>
              </a:rPr>
              <a:t>No,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per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gli</a:t>
            </a:r>
            <a:r>
              <a:rPr sz="1800" spc="-2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studenti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in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PCTO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non</a:t>
            </a:r>
            <a:r>
              <a:rPr sz="1800" spc="-2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è </a:t>
            </a:r>
            <a:r>
              <a:rPr sz="1800" spc="-5" dirty="0">
                <a:latin typeface="Comic Sans MS"/>
                <a:cs typeface="Comic Sans MS"/>
              </a:rPr>
              <a:t>prevista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alcuna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remunerazione.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0363" y="2756155"/>
            <a:ext cx="10629900" cy="2310248"/>
          </a:xfrm>
          <a:prstGeom prst="rect">
            <a:avLst/>
          </a:prstGeom>
          <a:solidFill>
            <a:srgbClr val="E6EBAF"/>
          </a:solidFill>
          <a:ln w="28575">
            <a:solidFill>
              <a:srgbClr val="FFC000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90170" marR="469265">
              <a:lnSpc>
                <a:spcPct val="100000"/>
              </a:lnSpc>
              <a:spcBef>
                <a:spcPts val="215"/>
              </a:spcBef>
            </a:pPr>
            <a:r>
              <a:rPr sz="2800" spc="-10" dirty="0">
                <a:latin typeface="Comic Sans MS"/>
                <a:cs typeface="Comic Sans MS"/>
              </a:rPr>
              <a:t>SE</a:t>
            </a:r>
            <a:r>
              <a:rPr sz="2800" spc="5" dirty="0">
                <a:latin typeface="Comic Sans MS"/>
                <a:cs typeface="Comic Sans MS"/>
              </a:rPr>
              <a:t> </a:t>
            </a:r>
            <a:r>
              <a:rPr sz="2800" spc="-15" dirty="0">
                <a:latin typeface="Comic Sans MS"/>
                <a:cs typeface="Comic Sans MS"/>
              </a:rPr>
              <a:t>LO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STUDENTE</a:t>
            </a:r>
            <a:r>
              <a:rPr sz="2800" spc="1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NON</a:t>
            </a:r>
            <a:r>
              <a:rPr sz="2800" spc="2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HA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SUPERATO</a:t>
            </a:r>
            <a:r>
              <a:rPr sz="2800" spc="2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IL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CORSO</a:t>
            </a:r>
            <a:r>
              <a:rPr sz="2800" spc="2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SULLA </a:t>
            </a:r>
            <a:r>
              <a:rPr sz="2800" spc="-5" dirty="0">
                <a:latin typeface="Comic Sans MS"/>
                <a:cs typeface="Comic Sans MS"/>
              </a:rPr>
              <a:t> SICUREZZA,</a:t>
            </a:r>
            <a:r>
              <a:rPr sz="2800" spc="-1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PUÒ</a:t>
            </a:r>
            <a:r>
              <a:rPr sz="2800" spc="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UGUALMENTE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EFFETTUARE</a:t>
            </a:r>
            <a:r>
              <a:rPr sz="2800" spc="3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ATTIVITÀ </a:t>
            </a:r>
            <a:r>
              <a:rPr sz="2800" spc="-819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DI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PCTO?</a:t>
            </a:r>
            <a:endParaRPr sz="2800" dirty="0">
              <a:latin typeface="Comic Sans MS"/>
              <a:cs typeface="Comic Sans MS"/>
            </a:endParaRPr>
          </a:p>
          <a:p>
            <a:pPr marL="90170">
              <a:lnSpc>
                <a:spcPct val="100000"/>
              </a:lnSpc>
              <a:spcBef>
                <a:spcPts val="3415"/>
              </a:spcBef>
            </a:pPr>
            <a:r>
              <a:rPr sz="1800" dirty="0">
                <a:latin typeface="Comic Sans MS"/>
                <a:cs typeface="Comic Sans MS"/>
              </a:rPr>
              <a:t>No,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lo studente</a:t>
            </a:r>
            <a:r>
              <a:rPr sz="1800" spc="-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che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non</a:t>
            </a:r>
            <a:r>
              <a:rPr sz="1800" spc="-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ha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superato</a:t>
            </a:r>
            <a:r>
              <a:rPr sz="180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il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corso sulla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sicurezza</a:t>
            </a:r>
            <a:r>
              <a:rPr sz="1800" spc="-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NON</a:t>
            </a:r>
            <a:r>
              <a:rPr sz="1800" spc="-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può</a:t>
            </a:r>
            <a:r>
              <a:rPr sz="1800" spc="-5" dirty="0">
                <a:latin typeface="Comic Sans MS"/>
                <a:cs typeface="Comic Sans MS"/>
              </a:rPr>
              <a:t> effettuare</a:t>
            </a:r>
            <a:r>
              <a:rPr sz="1800" spc="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PCTO</a:t>
            </a:r>
            <a:r>
              <a:rPr sz="1800" spc="-5" dirty="0" smtClean="0">
                <a:latin typeface="Comic Sans MS"/>
                <a:cs typeface="Comic Sans MS"/>
              </a:rPr>
              <a:t>.</a:t>
            </a:r>
            <a:r>
              <a:rPr lang="it-IT" sz="1800" spc="-5" dirty="0" smtClean="0">
                <a:latin typeface="Comic Sans MS"/>
                <a:cs typeface="Comic Sans MS"/>
              </a:rPr>
              <a:t> Deve rifare il corso on line. </a:t>
            </a:r>
            <a:endParaRPr sz="1800" dirty="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2074" y="5267707"/>
            <a:ext cx="10610215" cy="872034"/>
          </a:xfrm>
          <a:prstGeom prst="rect">
            <a:avLst/>
          </a:prstGeom>
          <a:solidFill>
            <a:srgbClr val="D9E188"/>
          </a:solidFill>
          <a:ln w="28575">
            <a:solidFill>
              <a:srgbClr val="FF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280"/>
              </a:spcBef>
              <a:tabLst>
                <a:tab pos="1617980" algn="l"/>
              </a:tabLst>
            </a:pPr>
            <a:r>
              <a:rPr sz="1800" spc="-5" dirty="0">
                <a:latin typeface="Trebuchet MS"/>
                <a:cs typeface="Trebuchet MS"/>
              </a:rPr>
              <a:t>LO STUDENTE	</a:t>
            </a:r>
            <a:r>
              <a:rPr sz="1800" dirty="0">
                <a:latin typeface="Comic Sans MS"/>
                <a:cs typeface="Comic Sans MS"/>
              </a:rPr>
              <a:t>PUÒ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EFFETTURE</a:t>
            </a:r>
            <a:r>
              <a:rPr sz="1800" spc="-2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IL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PCTO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PRESSO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L’AZIENDA</a:t>
            </a:r>
            <a:r>
              <a:rPr sz="1800" spc="-2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DI</a:t>
            </a:r>
            <a:r>
              <a:rPr sz="1800" spc="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PARENTI?</a:t>
            </a:r>
            <a:endParaRPr sz="1800">
              <a:latin typeface="Comic Sans MS"/>
              <a:cs typeface="Comic Sans MS"/>
            </a:endParaRPr>
          </a:p>
          <a:p>
            <a:pPr marL="89535">
              <a:lnSpc>
                <a:spcPct val="100000"/>
              </a:lnSpc>
              <a:spcBef>
                <a:spcPts val="2160"/>
              </a:spcBef>
            </a:pPr>
            <a:r>
              <a:rPr sz="1800" dirty="0">
                <a:latin typeface="Comic Sans MS"/>
                <a:cs typeface="Comic Sans MS"/>
              </a:rPr>
              <a:t>No,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lo studente non</a:t>
            </a:r>
            <a:r>
              <a:rPr sz="1800" spc="-2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può</a:t>
            </a:r>
            <a:r>
              <a:rPr sz="1800" spc="-5" dirty="0">
                <a:latin typeface="Comic Sans MS"/>
                <a:cs typeface="Comic Sans MS"/>
              </a:rPr>
              <a:t> effettuare</a:t>
            </a:r>
            <a:r>
              <a:rPr sz="1800" spc="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il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suo periodo</a:t>
            </a:r>
            <a:r>
              <a:rPr sz="1800" spc="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di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PCTO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presso</a:t>
            </a:r>
            <a:r>
              <a:rPr sz="1800" dirty="0">
                <a:latin typeface="Comic Sans MS"/>
                <a:cs typeface="Comic Sans MS"/>
              </a:rPr>
              <a:t> un</a:t>
            </a:r>
            <a:r>
              <a:rPr sz="1800" spc="-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parente.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8253" y="229361"/>
            <a:ext cx="10621011" cy="1724189"/>
          </a:xfrm>
          <a:prstGeom prst="rect">
            <a:avLst/>
          </a:prstGeom>
          <a:solidFill>
            <a:srgbClr val="DBEFF3"/>
          </a:solidFill>
          <a:ln w="28575">
            <a:solidFill>
              <a:srgbClr val="00AFEF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90805" marR="102235">
              <a:lnSpc>
                <a:spcPct val="100000"/>
              </a:lnSpc>
              <a:spcBef>
                <a:spcPts val="204"/>
              </a:spcBef>
            </a:pPr>
            <a:r>
              <a:rPr sz="2800" spc="-5" dirty="0">
                <a:latin typeface="Comic Sans MS"/>
                <a:cs typeface="Comic Sans MS"/>
              </a:rPr>
              <a:t>PER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GLI</a:t>
            </a:r>
            <a:r>
              <a:rPr sz="2800" spc="1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STUDENTI</a:t>
            </a:r>
            <a:r>
              <a:rPr sz="2800" spc="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CON</a:t>
            </a:r>
            <a:r>
              <a:rPr sz="2800" spc="2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BES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IL</a:t>
            </a:r>
            <a:r>
              <a:rPr sz="2800" spc="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PCTO</a:t>
            </a:r>
            <a:r>
              <a:rPr sz="2800" spc="2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È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ORGANIZZATO</a:t>
            </a:r>
            <a:r>
              <a:rPr sz="2800" spc="4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IN </a:t>
            </a:r>
            <a:r>
              <a:rPr sz="2800" spc="-819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EGUAL</a:t>
            </a:r>
            <a:r>
              <a:rPr sz="2800" spc="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MODO?</a:t>
            </a:r>
            <a:endParaRPr sz="2800">
              <a:latin typeface="Comic Sans MS"/>
              <a:cs typeface="Comic Sans MS"/>
            </a:endParaRPr>
          </a:p>
          <a:p>
            <a:pPr marL="90805">
              <a:lnSpc>
                <a:spcPct val="100000"/>
              </a:lnSpc>
              <a:spcBef>
                <a:spcPts val="2210"/>
              </a:spcBef>
            </a:pPr>
            <a:r>
              <a:rPr sz="1800" dirty="0">
                <a:latin typeface="Comic Sans MS"/>
                <a:cs typeface="Comic Sans MS"/>
              </a:rPr>
              <a:t>Per gli</a:t>
            </a:r>
            <a:r>
              <a:rPr sz="1800" spc="-2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studenti</a:t>
            </a:r>
            <a:r>
              <a:rPr sz="1800" spc="-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con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BES</a:t>
            </a:r>
            <a:r>
              <a:rPr sz="1800" spc="-5" dirty="0">
                <a:latin typeface="Comic Sans MS"/>
                <a:cs typeface="Comic Sans MS"/>
              </a:rPr>
              <a:t> il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PCTO</a:t>
            </a:r>
            <a:r>
              <a:rPr sz="1800" spc="1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è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organizzato</a:t>
            </a:r>
            <a:r>
              <a:rPr sz="1800" spc="-3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in </a:t>
            </a:r>
            <a:r>
              <a:rPr sz="1800" dirty="0">
                <a:latin typeface="Comic Sans MS"/>
                <a:cs typeface="Comic Sans MS"/>
              </a:rPr>
              <a:t>egual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modo,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ma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in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caso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di necessità </a:t>
            </a:r>
            <a:r>
              <a:rPr sz="1800" dirty="0">
                <a:latin typeface="Comic Sans MS"/>
                <a:cs typeface="Comic Sans MS"/>
              </a:rPr>
              <a:t>può </a:t>
            </a:r>
            <a:r>
              <a:rPr sz="1800" spc="-5" dirty="0">
                <a:latin typeface="Comic Sans MS"/>
                <a:cs typeface="Comic Sans MS"/>
              </a:rPr>
              <a:t>essere</a:t>
            </a:r>
            <a:endParaRPr sz="1800">
              <a:latin typeface="Comic Sans MS"/>
              <a:cs typeface="Comic Sans MS"/>
            </a:endParaRPr>
          </a:p>
          <a:p>
            <a:pPr marL="90805">
              <a:lnSpc>
                <a:spcPct val="100000"/>
              </a:lnSpc>
            </a:pPr>
            <a:r>
              <a:rPr sz="1800" dirty="0">
                <a:latin typeface="Comic Sans MS"/>
                <a:cs typeface="Comic Sans MS"/>
              </a:rPr>
              <a:t>adattato</a:t>
            </a:r>
            <a:r>
              <a:rPr sz="1800" spc="-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alle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esigenze</a:t>
            </a:r>
            <a:r>
              <a:rPr sz="1800" spc="-4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degli</a:t>
            </a:r>
            <a:r>
              <a:rPr sz="1800" dirty="0">
                <a:latin typeface="Comic Sans MS"/>
                <a:cs typeface="Comic Sans MS"/>
              </a:rPr>
              <a:t> stessi.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9110" y="2460500"/>
            <a:ext cx="10629900" cy="1878077"/>
          </a:xfrm>
          <a:prstGeom prst="rect">
            <a:avLst/>
          </a:prstGeom>
          <a:solidFill>
            <a:srgbClr val="E6EBAF"/>
          </a:solidFill>
          <a:ln w="28575">
            <a:solidFill>
              <a:srgbClr val="FFC000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90170" marR="1557655">
              <a:lnSpc>
                <a:spcPct val="100000"/>
              </a:lnSpc>
              <a:spcBef>
                <a:spcPts val="204"/>
              </a:spcBef>
            </a:pPr>
            <a:r>
              <a:rPr sz="2800" spc="-10" dirty="0">
                <a:latin typeface="Comic Sans MS"/>
                <a:cs typeface="Comic Sans MS"/>
              </a:rPr>
              <a:t>SE</a:t>
            </a:r>
            <a:r>
              <a:rPr sz="2800" spc="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UNO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STUDENTE</a:t>
            </a:r>
            <a:r>
              <a:rPr sz="2800" spc="-5" dirty="0">
                <a:latin typeface="Comic Sans MS"/>
                <a:cs typeface="Comic Sans MS"/>
              </a:rPr>
              <a:t> SVOLGE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L’ANNO</a:t>
            </a:r>
            <a:r>
              <a:rPr sz="2800" spc="2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SCOLASTICO </a:t>
            </a:r>
            <a:r>
              <a:rPr sz="2800" spc="-819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ALL’ESTERO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È</a:t>
            </a:r>
            <a:r>
              <a:rPr sz="2800" spc="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TENUTO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A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SVOLGERE</a:t>
            </a:r>
            <a:r>
              <a:rPr sz="2800" spc="1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IL</a:t>
            </a:r>
            <a:r>
              <a:rPr sz="2800" spc="-1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PCTO?</a:t>
            </a:r>
            <a:endParaRPr sz="2800">
              <a:latin typeface="Comic Sans MS"/>
              <a:cs typeface="Comic Sans MS"/>
            </a:endParaRPr>
          </a:p>
          <a:p>
            <a:pPr marL="90170" marR="266065">
              <a:lnSpc>
                <a:spcPct val="100000"/>
              </a:lnSpc>
              <a:spcBef>
                <a:spcPts val="3415"/>
              </a:spcBef>
            </a:pPr>
            <a:r>
              <a:rPr sz="1800" spc="-5" dirty="0">
                <a:latin typeface="Comic Sans MS"/>
                <a:cs typeface="Comic Sans MS"/>
              </a:rPr>
              <a:t>Sì, </a:t>
            </a:r>
            <a:r>
              <a:rPr sz="1800" dirty="0">
                <a:latin typeface="Comic Sans MS"/>
                <a:cs typeface="Comic Sans MS"/>
              </a:rPr>
              <a:t>nei </a:t>
            </a:r>
            <a:r>
              <a:rPr sz="1800" spc="-5" dirty="0">
                <a:latin typeface="Comic Sans MS"/>
                <a:cs typeface="Comic Sans MS"/>
              </a:rPr>
              <a:t>tempi </a:t>
            </a:r>
            <a:r>
              <a:rPr sz="1800" dirty="0">
                <a:latin typeface="Comic Sans MS"/>
                <a:cs typeface="Comic Sans MS"/>
              </a:rPr>
              <a:t>e </a:t>
            </a:r>
            <a:r>
              <a:rPr sz="1800" spc="-5" dirty="0">
                <a:latin typeface="Comic Sans MS"/>
                <a:cs typeface="Comic Sans MS"/>
              </a:rPr>
              <a:t>nei </a:t>
            </a:r>
            <a:r>
              <a:rPr sz="1800" dirty="0">
                <a:latin typeface="Comic Sans MS"/>
                <a:cs typeface="Comic Sans MS"/>
              </a:rPr>
              <a:t>modi consentiti </a:t>
            </a:r>
            <a:r>
              <a:rPr sz="1800" spc="-5" dirty="0">
                <a:latin typeface="Comic Sans MS"/>
                <a:cs typeface="Comic Sans MS"/>
              </a:rPr>
              <a:t>dalla </a:t>
            </a:r>
            <a:r>
              <a:rPr sz="1800" dirty="0">
                <a:latin typeface="Comic Sans MS"/>
                <a:cs typeface="Comic Sans MS"/>
              </a:rPr>
              <a:t>situazione. </a:t>
            </a:r>
            <a:r>
              <a:rPr sz="1800" spc="-5" dirty="0">
                <a:latin typeface="Comic Sans MS"/>
                <a:cs typeface="Comic Sans MS"/>
              </a:rPr>
              <a:t>In </a:t>
            </a:r>
            <a:r>
              <a:rPr sz="1800" dirty="0">
                <a:latin typeface="Comic Sans MS"/>
                <a:cs typeface="Comic Sans MS"/>
              </a:rPr>
              <a:t>ogni caso lo svolgimento </a:t>
            </a:r>
            <a:r>
              <a:rPr sz="1800" spc="-5" dirty="0">
                <a:latin typeface="Comic Sans MS"/>
                <a:cs typeface="Comic Sans MS"/>
              </a:rPr>
              <a:t>dell’anno </a:t>
            </a:r>
            <a:r>
              <a:rPr sz="1800" dirty="0">
                <a:latin typeface="Comic Sans MS"/>
                <a:cs typeface="Comic Sans MS"/>
              </a:rPr>
              <a:t>all’estero </a:t>
            </a:r>
            <a:r>
              <a:rPr sz="1800" spc="-52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contempla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comunque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l’accumulo </a:t>
            </a:r>
            <a:r>
              <a:rPr sz="1800" spc="-5" dirty="0">
                <a:latin typeface="Comic Sans MS"/>
                <a:cs typeface="Comic Sans MS"/>
              </a:rPr>
              <a:t>di </a:t>
            </a:r>
            <a:r>
              <a:rPr sz="1800" dirty="0">
                <a:latin typeface="Comic Sans MS"/>
                <a:cs typeface="Comic Sans MS"/>
              </a:rPr>
              <a:t>un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certo numero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di </a:t>
            </a:r>
            <a:r>
              <a:rPr sz="1800" dirty="0">
                <a:latin typeface="Comic Sans MS"/>
                <a:cs typeface="Comic Sans MS"/>
              </a:rPr>
              <a:t>ore </a:t>
            </a:r>
            <a:r>
              <a:rPr sz="1800" spc="-5" dirty="0">
                <a:latin typeface="Comic Sans MS"/>
                <a:cs typeface="Comic Sans MS"/>
              </a:rPr>
              <a:t>valutabili</a:t>
            </a:r>
            <a:r>
              <a:rPr sz="1800" spc="-2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ai </a:t>
            </a:r>
            <a:r>
              <a:rPr sz="1800" spc="-5" dirty="0">
                <a:latin typeface="Comic Sans MS"/>
                <a:cs typeface="Comic Sans MS"/>
              </a:rPr>
              <a:t>fini</a:t>
            </a:r>
            <a:r>
              <a:rPr sz="1800" spc="-2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del PCTO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0361" y="553973"/>
            <a:ext cx="10621011" cy="1723549"/>
          </a:xfrm>
          <a:prstGeom prst="rect">
            <a:avLst/>
          </a:prstGeom>
          <a:solidFill>
            <a:srgbClr val="DBEFF3"/>
          </a:solidFill>
          <a:ln w="28575">
            <a:solidFill>
              <a:srgbClr val="00AFEF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90170" marR="302260">
              <a:lnSpc>
                <a:spcPct val="100000"/>
              </a:lnSpc>
              <a:spcBef>
                <a:spcPts val="200"/>
              </a:spcBef>
            </a:pPr>
            <a:r>
              <a:rPr sz="2800" spc="-10" dirty="0">
                <a:latin typeface="Comic Sans MS"/>
                <a:cs typeface="Comic Sans MS"/>
              </a:rPr>
              <a:t>SE</a:t>
            </a:r>
            <a:r>
              <a:rPr sz="2800" spc="5" dirty="0">
                <a:latin typeface="Comic Sans MS"/>
                <a:cs typeface="Comic Sans MS"/>
              </a:rPr>
              <a:t> </a:t>
            </a:r>
            <a:r>
              <a:rPr sz="2800" spc="-15" dirty="0">
                <a:latin typeface="Comic Sans MS"/>
                <a:cs typeface="Comic Sans MS"/>
              </a:rPr>
              <a:t>LO</a:t>
            </a:r>
            <a:r>
              <a:rPr sz="2800" spc="1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STUDENTE</a:t>
            </a:r>
            <a:r>
              <a:rPr sz="2800" spc="1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HA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UN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IMPEGNO</a:t>
            </a:r>
            <a:r>
              <a:rPr sz="2800" spc="2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(ES.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VISITA</a:t>
            </a:r>
            <a:r>
              <a:rPr sz="2800" spc="1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MEDICA) </a:t>
            </a:r>
            <a:r>
              <a:rPr sz="2800" spc="-819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DURANTE</a:t>
            </a:r>
            <a:r>
              <a:rPr sz="2800" spc="2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IL</a:t>
            </a:r>
            <a:r>
              <a:rPr sz="2800" spc="-1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PCTO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COSA</a:t>
            </a:r>
            <a:r>
              <a:rPr sz="2800" spc="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DEVE</a:t>
            </a:r>
            <a:r>
              <a:rPr sz="2800" spc="1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FARE?</a:t>
            </a:r>
            <a:endParaRPr sz="2800">
              <a:latin typeface="Comic Sans MS"/>
              <a:cs typeface="Comic Sans MS"/>
            </a:endParaRPr>
          </a:p>
          <a:p>
            <a:pPr marL="90170">
              <a:lnSpc>
                <a:spcPct val="100000"/>
              </a:lnSpc>
              <a:spcBef>
                <a:spcPts val="2215"/>
              </a:spcBef>
            </a:pPr>
            <a:r>
              <a:rPr sz="1800" spc="-5" dirty="0">
                <a:latin typeface="Comic Sans MS"/>
                <a:cs typeface="Comic Sans MS"/>
              </a:rPr>
              <a:t>Avvertire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quanto </a:t>
            </a:r>
            <a:r>
              <a:rPr sz="1800" spc="-5" dirty="0">
                <a:latin typeface="Comic Sans MS"/>
                <a:cs typeface="Comic Sans MS"/>
              </a:rPr>
              <a:t>prima il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tutor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scolastico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e</a:t>
            </a:r>
            <a:r>
              <a:rPr sz="1800" spc="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aziendale</a:t>
            </a:r>
            <a:r>
              <a:rPr sz="1800" spc="-2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della</a:t>
            </a:r>
            <a:r>
              <a:rPr sz="1800" dirty="0">
                <a:latin typeface="Comic Sans MS"/>
                <a:cs typeface="Comic Sans MS"/>
              </a:rPr>
              <a:t> programmata</a:t>
            </a:r>
            <a:r>
              <a:rPr sz="1800" spc="-5" dirty="0">
                <a:latin typeface="Comic Sans MS"/>
                <a:cs typeface="Comic Sans MS"/>
              </a:rPr>
              <a:t> assenza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chiedendo</a:t>
            </a:r>
            <a:endParaRPr sz="1800">
              <a:latin typeface="Comic Sans MS"/>
              <a:cs typeface="Comic Sans MS"/>
            </a:endParaRPr>
          </a:p>
          <a:p>
            <a:pPr marL="90170">
              <a:lnSpc>
                <a:spcPct val="100000"/>
              </a:lnSpc>
              <a:tabLst>
                <a:tab pos="956310" algn="l"/>
              </a:tabLst>
            </a:pPr>
            <a:r>
              <a:rPr sz="1800" dirty="0">
                <a:latin typeface="Comic Sans MS"/>
                <a:cs typeface="Comic Sans MS"/>
              </a:rPr>
              <a:t>quando	eventualmente</a:t>
            </a:r>
            <a:r>
              <a:rPr sz="1800" spc="-5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recuperare</a:t>
            </a:r>
            <a:r>
              <a:rPr sz="1800" spc="-2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l’assenza.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0363" y="3128011"/>
            <a:ext cx="10629900" cy="1601721"/>
          </a:xfrm>
          <a:prstGeom prst="rect">
            <a:avLst/>
          </a:prstGeom>
          <a:solidFill>
            <a:srgbClr val="E6EBAF"/>
          </a:solidFill>
          <a:ln w="28575">
            <a:solidFill>
              <a:srgbClr val="FFC000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10"/>
              </a:spcBef>
            </a:pPr>
            <a:r>
              <a:rPr sz="2800" spc="-5" dirty="0">
                <a:latin typeface="Comic Sans MS"/>
                <a:cs typeface="Comic Sans MS"/>
              </a:rPr>
              <a:t>DURANTE</a:t>
            </a:r>
            <a:r>
              <a:rPr sz="2800" spc="3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L’ATTIVITÀ</a:t>
            </a:r>
            <a:r>
              <a:rPr sz="2800" spc="1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PCTO</a:t>
            </a:r>
            <a:r>
              <a:rPr sz="2800" spc="2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I</a:t>
            </a:r>
            <a:r>
              <a:rPr sz="2800" spc="-10" dirty="0">
                <a:latin typeface="Comic Sans MS"/>
                <a:cs typeface="Comic Sans MS"/>
              </a:rPr>
              <a:t> RAGAZZI</a:t>
            </a:r>
            <a:r>
              <a:rPr sz="2800" spc="1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SONO</a:t>
            </a:r>
            <a:endParaRPr sz="2800">
              <a:latin typeface="Comic Sans MS"/>
              <a:cs typeface="Comic Sans MS"/>
            </a:endParaRPr>
          </a:p>
          <a:p>
            <a:pPr marL="90170">
              <a:lnSpc>
                <a:spcPct val="100000"/>
              </a:lnSpc>
            </a:pPr>
            <a:r>
              <a:rPr sz="2800" spc="-10" dirty="0">
                <a:latin typeface="Comic Sans MS"/>
                <a:cs typeface="Comic Sans MS"/>
              </a:rPr>
              <a:t>ASSICURATI?</a:t>
            </a:r>
            <a:endParaRPr sz="2800">
              <a:latin typeface="Comic Sans MS"/>
              <a:cs typeface="Comic Sans MS"/>
            </a:endParaRPr>
          </a:p>
          <a:p>
            <a:pPr marL="90170">
              <a:lnSpc>
                <a:spcPct val="100000"/>
              </a:lnSpc>
              <a:spcBef>
                <a:spcPts val="3415"/>
              </a:spcBef>
            </a:pPr>
            <a:r>
              <a:rPr sz="1800" spc="-5" dirty="0">
                <a:latin typeface="Comic Sans MS"/>
                <a:cs typeface="Comic Sans MS"/>
              </a:rPr>
              <a:t>Sì,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per i</a:t>
            </a:r>
            <a:r>
              <a:rPr sz="1800" spc="-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ragazzi</a:t>
            </a:r>
            <a:r>
              <a:rPr sz="1800" spc="-3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in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PCTO</a:t>
            </a:r>
            <a:r>
              <a:rPr sz="1800" spc="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è</a:t>
            </a:r>
            <a:r>
              <a:rPr sz="1800" spc="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prevista</a:t>
            </a:r>
            <a:r>
              <a:rPr sz="1800" spc="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la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copertura</a:t>
            </a:r>
            <a:r>
              <a:rPr sz="1800" spc="2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assicurativa da</a:t>
            </a:r>
            <a:r>
              <a:rPr sz="1800" spc="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parte </a:t>
            </a:r>
            <a:r>
              <a:rPr sz="1800" spc="-5" dirty="0">
                <a:latin typeface="Comic Sans MS"/>
                <a:cs typeface="Comic Sans MS"/>
              </a:rPr>
              <a:t>della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scuola.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0363" y="5095494"/>
            <a:ext cx="10612120" cy="1298816"/>
          </a:xfrm>
          <a:prstGeom prst="rect">
            <a:avLst/>
          </a:prstGeom>
          <a:solidFill>
            <a:srgbClr val="D9E188"/>
          </a:solidFill>
          <a:ln w="28575">
            <a:solidFill>
              <a:srgbClr val="FF0000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04"/>
              </a:spcBef>
            </a:pPr>
            <a:r>
              <a:rPr sz="2800" spc="-5" dirty="0">
                <a:latin typeface="Comic Sans MS"/>
                <a:cs typeface="Comic Sans MS"/>
              </a:rPr>
              <a:t>QUAL</a:t>
            </a:r>
            <a:r>
              <a:rPr sz="2800" spc="-1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È </a:t>
            </a:r>
            <a:r>
              <a:rPr sz="2800" spc="-10" dirty="0">
                <a:latin typeface="Comic Sans MS"/>
                <a:cs typeface="Comic Sans MS"/>
              </a:rPr>
              <a:t>IL</a:t>
            </a:r>
            <a:r>
              <a:rPr sz="2800" spc="-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RUOLO</a:t>
            </a:r>
            <a:r>
              <a:rPr sz="2800" spc="1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DEL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TUTOR AZIENDALE?</a:t>
            </a:r>
            <a:endParaRPr sz="2800">
              <a:latin typeface="Comic Sans MS"/>
              <a:cs typeface="Comic Sans MS"/>
            </a:endParaRPr>
          </a:p>
          <a:p>
            <a:pPr marL="90170" marR="201295">
              <a:lnSpc>
                <a:spcPct val="100600"/>
              </a:lnSpc>
              <a:spcBef>
                <a:spcPts val="2205"/>
              </a:spcBef>
            </a:pPr>
            <a:r>
              <a:rPr sz="1800" spc="-5" dirty="0">
                <a:latin typeface="Comic Sans MS"/>
                <a:cs typeface="Comic Sans MS"/>
              </a:rPr>
              <a:t>Il </a:t>
            </a:r>
            <a:r>
              <a:rPr sz="1800" dirty="0">
                <a:latin typeface="Comic Sans MS"/>
                <a:cs typeface="Comic Sans MS"/>
              </a:rPr>
              <a:t>tutor </a:t>
            </a:r>
            <a:r>
              <a:rPr sz="1800" spc="-5" dirty="0">
                <a:latin typeface="Comic Sans MS"/>
                <a:cs typeface="Comic Sans MS"/>
              </a:rPr>
              <a:t>aziendale </a:t>
            </a:r>
            <a:r>
              <a:rPr sz="1800" dirty="0">
                <a:latin typeface="Comic Sans MS"/>
                <a:cs typeface="Comic Sans MS"/>
              </a:rPr>
              <a:t>è la persona </a:t>
            </a:r>
            <a:r>
              <a:rPr sz="1800" spc="-5" dirty="0">
                <a:latin typeface="Comic Sans MS"/>
                <a:cs typeface="Comic Sans MS"/>
              </a:rPr>
              <a:t>di riferimento dello </a:t>
            </a:r>
            <a:r>
              <a:rPr sz="1800" dirty="0">
                <a:latin typeface="Comic Sans MS"/>
                <a:cs typeface="Comic Sans MS"/>
              </a:rPr>
              <a:t>studente </a:t>
            </a:r>
            <a:r>
              <a:rPr sz="1800" spc="-5" dirty="0">
                <a:latin typeface="Comic Sans MS"/>
                <a:cs typeface="Comic Sans MS"/>
              </a:rPr>
              <a:t>all’interno dell’azienda durante </a:t>
            </a:r>
            <a:r>
              <a:rPr sz="1800" dirty="0">
                <a:latin typeface="Comic Sans MS"/>
                <a:cs typeface="Comic Sans MS"/>
              </a:rPr>
              <a:t>tutta </a:t>
            </a:r>
            <a:r>
              <a:rPr sz="1800" spc="-52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l’attività</a:t>
            </a:r>
            <a:r>
              <a:rPr sz="1800" spc="-2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di </a:t>
            </a:r>
            <a:r>
              <a:rPr sz="1800" dirty="0">
                <a:latin typeface="Comic Sans MS"/>
                <a:cs typeface="Comic Sans MS"/>
              </a:rPr>
              <a:t>PCTO</a:t>
            </a:r>
            <a:r>
              <a:rPr sz="1800" b="1" dirty="0">
                <a:latin typeface="Comic Sans MS"/>
                <a:cs typeface="Comic Sans MS"/>
              </a:rPr>
              <a:t>.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0361" y="553973"/>
            <a:ext cx="10621011" cy="1723549"/>
          </a:xfrm>
          <a:prstGeom prst="rect">
            <a:avLst/>
          </a:prstGeom>
          <a:solidFill>
            <a:srgbClr val="DBEFF3"/>
          </a:solidFill>
          <a:ln w="28575">
            <a:solidFill>
              <a:srgbClr val="00AFEF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90170" marR="2086610">
              <a:lnSpc>
                <a:spcPct val="100000"/>
              </a:lnSpc>
              <a:spcBef>
                <a:spcPts val="200"/>
              </a:spcBef>
            </a:pPr>
            <a:r>
              <a:rPr sz="2800" spc="-5" dirty="0">
                <a:latin typeface="Comic Sans MS"/>
                <a:cs typeface="Comic Sans MS"/>
              </a:rPr>
              <a:t>CHI SONO I TUTOR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SCOLASTICI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E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CHE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RUOLO </a:t>
            </a:r>
            <a:r>
              <a:rPr sz="2800" spc="-819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SVOLGONO?</a:t>
            </a:r>
            <a:endParaRPr sz="2800" dirty="0">
              <a:latin typeface="Comic Sans MS"/>
              <a:cs typeface="Comic Sans MS"/>
            </a:endParaRPr>
          </a:p>
          <a:p>
            <a:pPr marL="90170">
              <a:lnSpc>
                <a:spcPct val="100000"/>
              </a:lnSpc>
              <a:spcBef>
                <a:spcPts val="2215"/>
              </a:spcBef>
              <a:tabLst>
                <a:tab pos="3721100" algn="l"/>
              </a:tabLst>
            </a:pPr>
            <a:r>
              <a:rPr sz="1800" dirty="0">
                <a:latin typeface="Comic Sans MS"/>
                <a:cs typeface="Comic Sans MS"/>
              </a:rPr>
              <a:t>I tutor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scolastici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sono insegnanti	</a:t>
            </a:r>
            <a:r>
              <a:rPr sz="1800" spc="-5" dirty="0">
                <a:latin typeface="Comic Sans MS"/>
                <a:cs typeface="Comic Sans MS"/>
              </a:rPr>
              <a:t>del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consiglio</a:t>
            </a:r>
            <a:r>
              <a:rPr sz="1800" spc="-3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di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dirty="0" err="1">
                <a:latin typeface="Comic Sans MS"/>
                <a:cs typeface="Comic Sans MS"/>
              </a:rPr>
              <a:t>classe</a:t>
            </a:r>
            <a:r>
              <a:rPr sz="1800" dirty="0">
                <a:latin typeface="Comic Sans MS"/>
                <a:cs typeface="Comic Sans MS"/>
              </a:rPr>
              <a:t> </a:t>
            </a:r>
            <a:r>
              <a:rPr sz="1800" dirty="0" err="1" smtClean="0">
                <a:latin typeface="Comic Sans MS"/>
                <a:cs typeface="Comic Sans MS"/>
              </a:rPr>
              <a:t>che</a:t>
            </a:r>
            <a:r>
              <a:rPr lang="it-IT" dirty="0">
                <a:latin typeface="Comic Sans MS"/>
                <a:cs typeface="Comic Sans MS"/>
              </a:rPr>
              <a:t> </a:t>
            </a:r>
            <a:r>
              <a:rPr sz="1800" spc="-5" dirty="0" err="1" smtClean="0">
                <a:latin typeface="Comic Sans MS"/>
                <a:cs typeface="Comic Sans MS"/>
              </a:rPr>
              <a:t>supportano</a:t>
            </a:r>
            <a:r>
              <a:rPr sz="1800" spc="-10" dirty="0" smtClean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lo studente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prima,</a:t>
            </a:r>
            <a:r>
              <a:rPr sz="1800" spc="-5" dirty="0">
                <a:latin typeface="Comic Sans MS"/>
                <a:cs typeface="Comic Sans MS"/>
              </a:rPr>
              <a:t> durante </a:t>
            </a:r>
            <a:r>
              <a:rPr sz="1800" dirty="0">
                <a:latin typeface="Comic Sans MS"/>
                <a:cs typeface="Comic Sans MS"/>
              </a:rPr>
              <a:t>e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dopo</a:t>
            </a:r>
            <a:r>
              <a:rPr sz="180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l’attività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di</a:t>
            </a:r>
            <a:r>
              <a:rPr sz="180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PCTO.</a:t>
            </a:r>
            <a:endParaRPr sz="1800" dirty="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3974" y="3080766"/>
            <a:ext cx="10629900" cy="1785104"/>
          </a:xfrm>
          <a:prstGeom prst="rect">
            <a:avLst/>
          </a:prstGeom>
          <a:solidFill>
            <a:srgbClr val="E6EBAF"/>
          </a:solidFill>
          <a:ln w="28575">
            <a:solidFill>
              <a:srgbClr val="FFC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89535" marR="356870">
              <a:lnSpc>
                <a:spcPct val="100000"/>
              </a:lnSpc>
              <a:spcBef>
                <a:spcPts val="240"/>
              </a:spcBef>
            </a:pPr>
            <a:r>
              <a:rPr sz="2400" spc="-5" dirty="0">
                <a:latin typeface="Comic Sans MS"/>
                <a:cs typeface="Comic Sans MS"/>
              </a:rPr>
              <a:t>SE UNO STUDENTE RISCONTRA </a:t>
            </a:r>
            <a:r>
              <a:rPr sz="2400" dirty="0">
                <a:latin typeface="Comic Sans MS"/>
                <a:cs typeface="Comic Sans MS"/>
              </a:rPr>
              <a:t>DEI </a:t>
            </a:r>
            <a:r>
              <a:rPr sz="2400" spc="-5" dirty="0">
                <a:latin typeface="Comic Sans MS"/>
                <a:cs typeface="Comic Sans MS"/>
              </a:rPr>
              <a:t>PROBLEMI DURANTE IL </a:t>
            </a:r>
            <a:r>
              <a:rPr sz="2400" dirty="0">
                <a:latin typeface="Comic Sans MS"/>
                <a:cs typeface="Comic Sans MS"/>
              </a:rPr>
              <a:t>PCTO </a:t>
            </a:r>
            <a:r>
              <a:rPr sz="2400" spc="-70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PUÒ </a:t>
            </a:r>
            <a:r>
              <a:rPr sz="2400" dirty="0">
                <a:latin typeface="Comic Sans MS"/>
                <a:cs typeface="Comic Sans MS"/>
              </a:rPr>
              <a:t>CHIEDERE </a:t>
            </a:r>
            <a:r>
              <a:rPr sz="2400" spc="-10" dirty="0">
                <a:latin typeface="Comic Sans MS"/>
                <a:cs typeface="Comic Sans MS"/>
              </a:rPr>
              <a:t>AIUTO </a:t>
            </a:r>
            <a:r>
              <a:rPr lang="it-IT" sz="2400" spc="-5" dirty="0" smtClean="0">
                <a:latin typeface="Comic Sans MS"/>
                <a:cs typeface="Comic Sans MS"/>
              </a:rPr>
              <a:t>AL TUTOR </a:t>
            </a:r>
            <a:r>
              <a:rPr sz="2400" dirty="0" smtClean="0">
                <a:latin typeface="Comic Sans MS"/>
                <a:cs typeface="Comic Sans MS"/>
              </a:rPr>
              <a:t>PCTO </a:t>
            </a:r>
            <a:r>
              <a:rPr sz="2400" spc="-5" dirty="0">
                <a:latin typeface="Comic Sans MS"/>
                <a:cs typeface="Comic Sans MS"/>
              </a:rPr>
              <a:t>OLTRE </a:t>
            </a:r>
            <a:r>
              <a:rPr sz="2400" dirty="0">
                <a:latin typeface="Comic Sans MS"/>
                <a:cs typeface="Comic Sans MS"/>
              </a:rPr>
              <a:t>CHE </a:t>
            </a:r>
            <a:r>
              <a:rPr sz="2400" spc="-5" dirty="0">
                <a:latin typeface="Comic Sans MS"/>
                <a:cs typeface="Comic Sans MS"/>
              </a:rPr>
              <a:t>AL </a:t>
            </a:r>
            <a:r>
              <a:rPr sz="2400" dirty="0">
                <a:latin typeface="Comic Sans MS"/>
                <a:cs typeface="Comic Sans MS"/>
              </a:rPr>
              <a:t> TUTOR </a:t>
            </a:r>
            <a:r>
              <a:rPr lang="it-IT" sz="2400" spc="-5" dirty="0" smtClean="0">
                <a:latin typeface="Comic Sans MS"/>
                <a:cs typeface="Comic Sans MS"/>
              </a:rPr>
              <a:t>AZIENDALE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?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 dirty="0">
              <a:latin typeface="Comic Sans MS"/>
              <a:cs typeface="Comic Sans MS"/>
            </a:endParaRPr>
          </a:p>
          <a:p>
            <a:pPr marL="89535">
              <a:lnSpc>
                <a:spcPct val="100000"/>
              </a:lnSpc>
            </a:pPr>
            <a:r>
              <a:rPr sz="1800" spc="-5" dirty="0">
                <a:latin typeface="Comic Sans MS"/>
                <a:cs typeface="Comic Sans MS"/>
              </a:rPr>
              <a:t>Certamente</a:t>
            </a:r>
            <a:r>
              <a:rPr sz="1800" dirty="0">
                <a:latin typeface="Comic Sans MS"/>
                <a:cs typeface="Comic Sans MS"/>
              </a:rPr>
              <a:t> sì.</a:t>
            </a:r>
            <a:r>
              <a:rPr sz="1800" spc="10" dirty="0">
                <a:latin typeface="Comic Sans MS"/>
                <a:cs typeface="Comic Sans MS"/>
              </a:rPr>
              <a:t> </a:t>
            </a:r>
            <a:r>
              <a:rPr sz="1800" dirty="0" err="1" smtClean="0">
                <a:latin typeface="Comic Sans MS"/>
                <a:cs typeface="Comic Sans MS"/>
              </a:rPr>
              <a:t>Contattare</a:t>
            </a:r>
            <a:r>
              <a:rPr lang="it-IT" sz="1800" dirty="0" smtClean="0">
                <a:latin typeface="Comic Sans MS"/>
                <a:cs typeface="Comic Sans MS"/>
              </a:rPr>
              <a:t>il tutor scolastico o i referenti PCTO. </a:t>
            </a:r>
            <a:endParaRPr sz="1600" dirty="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7877" y="5453636"/>
            <a:ext cx="10612120" cy="959878"/>
          </a:xfrm>
          <a:prstGeom prst="rect">
            <a:avLst/>
          </a:prstGeom>
          <a:solidFill>
            <a:srgbClr val="D9E188"/>
          </a:solidFill>
          <a:ln w="28575">
            <a:solidFill>
              <a:srgbClr val="FF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5"/>
              </a:spcBef>
              <a:tabLst>
                <a:tab pos="1133475" algn="l"/>
              </a:tabLst>
            </a:pPr>
            <a:r>
              <a:rPr sz="2400" dirty="0">
                <a:latin typeface="Comic Sans MS"/>
                <a:cs typeface="Comic Sans MS"/>
              </a:rPr>
              <a:t>COSA	</a:t>
            </a:r>
            <a:r>
              <a:rPr sz="2400" spc="-5" dirty="0">
                <a:latin typeface="Comic Sans MS"/>
                <a:cs typeface="Comic Sans MS"/>
              </a:rPr>
              <a:t>APPREZZANO</a:t>
            </a:r>
            <a:r>
              <a:rPr sz="2400" spc="-3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LE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AZIENDE NEGLI STUDENTI?</a:t>
            </a:r>
            <a:endParaRPr sz="2400">
              <a:latin typeface="Comic Sans MS"/>
              <a:cs typeface="Comic Sans MS"/>
            </a:endParaRPr>
          </a:p>
          <a:p>
            <a:pPr marL="91440">
              <a:lnSpc>
                <a:spcPct val="100000"/>
              </a:lnSpc>
              <a:spcBef>
                <a:spcPts val="2200"/>
              </a:spcBef>
            </a:pPr>
            <a:r>
              <a:rPr sz="1800" spc="-5" dirty="0">
                <a:latin typeface="Comic Sans MS"/>
                <a:cs typeface="Comic Sans MS"/>
              </a:rPr>
              <a:t>Correttezza,</a:t>
            </a:r>
            <a:r>
              <a:rPr sz="1800" spc="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affidabilità,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precisione,</a:t>
            </a:r>
            <a:r>
              <a:rPr sz="1800" dirty="0">
                <a:latin typeface="Comic Sans MS"/>
                <a:cs typeface="Comic Sans MS"/>
              </a:rPr>
              <a:t> puntualità,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educazione, </a:t>
            </a:r>
            <a:r>
              <a:rPr sz="1800" spc="-5" dirty="0">
                <a:latin typeface="Comic Sans MS"/>
                <a:cs typeface="Comic Sans MS"/>
              </a:rPr>
              <a:t>interesse </a:t>
            </a:r>
            <a:r>
              <a:rPr sz="1800" dirty="0">
                <a:latin typeface="Comic Sans MS"/>
                <a:cs typeface="Comic Sans MS"/>
              </a:rPr>
              <a:t>e</a:t>
            </a:r>
            <a:r>
              <a:rPr sz="1800" spc="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voglia</a:t>
            </a:r>
            <a:r>
              <a:rPr sz="180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di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imparare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7417" y="750441"/>
            <a:ext cx="10904983" cy="91948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wrap="square" lIns="0" tIns="36195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2850"/>
              </a:spcBef>
            </a:pPr>
            <a:r>
              <a:rPr sz="3600" dirty="0"/>
              <a:t>CHE</a:t>
            </a:r>
            <a:r>
              <a:rPr sz="3600" spc="-25" dirty="0"/>
              <a:t> </a:t>
            </a:r>
            <a:r>
              <a:rPr sz="3600" dirty="0"/>
              <a:t>COS’È</a:t>
            </a:r>
            <a:r>
              <a:rPr sz="3600" spc="-20" dirty="0"/>
              <a:t> </a:t>
            </a:r>
            <a:r>
              <a:rPr sz="3600" spc="-5" dirty="0"/>
              <a:t>IL</a:t>
            </a:r>
            <a:r>
              <a:rPr sz="3600" spc="-20" dirty="0"/>
              <a:t> </a:t>
            </a:r>
            <a:r>
              <a:rPr sz="3600" dirty="0"/>
              <a:t>PCTO?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56311" y="1894667"/>
            <a:ext cx="10826089" cy="2228173"/>
          </a:xfrm>
          <a:prstGeom prst="rect">
            <a:avLst/>
          </a:prstGeom>
        </p:spPr>
        <p:txBody>
          <a:bodyPr vert="horz" wrap="square" lIns="0" tIns="2559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14"/>
              </a:spcBef>
            </a:pPr>
            <a:r>
              <a:rPr sz="3200" dirty="0">
                <a:solidFill>
                  <a:srgbClr val="1F2023"/>
                </a:solidFill>
                <a:latin typeface="Comic Sans MS"/>
                <a:cs typeface="Comic Sans MS"/>
              </a:rPr>
              <a:t>È</a:t>
            </a:r>
            <a:r>
              <a:rPr sz="3200" spc="-15" dirty="0">
                <a:solidFill>
                  <a:srgbClr val="1F2023"/>
                </a:solidFill>
                <a:latin typeface="Comic Sans MS"/>
                <a:cs typeface="Comic Sans MS"/>
              </a:rPr>
              <a:t> </a:t>
            </a:r>
            <a:r>
              <a:rPr sz="3200" spc="-5" dirty="0" err="1">
                <a:solidFill>
                  <a:srgbClr val="1F2023"/>
                </a:solidFill>
                <a:latin typeface="Comic Sans MS"/>
                <a:cs typeface="Comic Sans MS"/>
              </a:rPr>
              <a:t>una</a:t>
            </a:r>
            <a:r>
              <a:rPr sz="3200" spc="-25" dirty="0">
                <a:solidFill>
                  <a:srgbClr val="1F2023"/>
                </a:solidFill>
                <a:latin typeface="Comic Sans MS"/>
                <a:cs typeface="Comic Sans MS"/>
              </a:rPr>
              <a:t> </a:t>
            </a:r>
            <a:r>
              <a:rPr sz="3200" spc="-5" dirty="0" err="1" smtClean="0">
                <a:solidFill>
                  <a:srgbClr val="1F2023"/>
                </a:solidFill>
                <a:latin typeface="Comic Sans MS"/>
                <a:cs typeface="Comic Sans MS"/>
              </a:rPr>
              <a:t>metodologia</a:t>
            </a:r>
            <a:r>
              <a:rPr lang="it-IT" sz="3200" dirty="0">
                <a:latin typeface="Comic Sans MS"/>
                <a:cs typeface="Comic Sans MS"/>
              </a:rPr>
              <a:t> </a:t>
            </a:r>
            <a:r>
              <a:rPr sz="3200" dirty="0" err="1" smtClean="0">
                <a:solidFill>
                  <a:srgbClr val="1F2023"/>
                </a:solidFill>
                <a:latin typeface="Comic Sans MS"/>
                <a:cs typeface="Comic Sans MS"/>
              </a:rPr>
              <a:t>didattica</a:t>
            </a:r>
            <a:r>
              <a:rPr sz="3200" dirty="0" smtClean="0">
                <a:solidFill>
                  <a:srgbClr val="1F2023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1F2023"/>
                </a:solidFill>
                <a:latin typeface="Comic Sans MS"/>
                <a:cs typeface="Comic Sans MS"/>
              </a:rPr>
              <a:t>che permette agli studenti </a:t>
            </a:r>
            <a:r>
              <a:rPr sz="3200" spc="-944" dirty="0">
                <a:solidFill>
                  <a:srgbClr val="1F2023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1F2023"/>
                </a:solidFill>
                <a:latin typeface="Comic Sans MS"/>
                <a:cs typeface="Comic Sans MS"/>
              </a:rPr>
              <a:t>di </a:t>
            </a:r>
            <a:r>
              <a:rPr sz="3200" dirty="0">
                <a:solidFill>
                  <a:srgbClr val="1F2023"/>
                </a:solidFill>
                <a:latin typeface="Comic Sans MS"/>
                <a:cs typeface="Comic Sans MS"/>
              </a:rPr>
              <a:t>affiancare alla </a:t>
            </a:r>
            <a:r>
              <a:rPr sz="3200" spc="-5" dirty="0">
                <a:solidFill>
                  <a:srgbClr val="1F2023"/>
                </a:solidFill>
                <a:latin typeface="Comic Sans MS"/>
                <a:cs typeface="Comic Sans MS"/>
              </a:rPr>
              <a:t>formazione </a:t>
            </a:r>
            <a:r>
              <a:rPr sz="3200" dirty="0">
                <a:solidFill>
                  <a:srgbClr val="1F2023"/>
                </a:solidFill>
                <a:latin typeface="Comic Sans MS"/>
                <a:cs typeface="Comic Sans MS"/>
              </a:rPr>
              <a:t> scolastica, prettamente </a:t>
            </a:r>
            <a:r>
              <a:rPr sz="3200" spc="-5" dirty="0">
                <a:solidFill>
                  <a:srgbClr val="1F2023"/>
                </a:solidFill>
                <a:latin typeface="Comic Sans MS"/>
                <a:cs typeface="Comic Sans MS"/>
              </a:rPr>
              <a:t>teorica, un </a:t>
            </a:r>
            <a:r>
              <a:rPr sz="3200" dirty="0">
                <a:solidFill>
                  <a:srgbClr val="1F2023"/>
                </a:solidFill>
                <a:latin typeface="Comic Sans MS"/>
                <a:cs typeface="Comic Sans MS"/>
              </a:rPr>
              <a:t> periodo </a:t>
            </a:r>
            <a:r>
              <a:rPr sz="3200" spc="-5" dirty="0">
                <a:solidFill>
                  <a:srgbClr val="1F2023"/>
                </a:solidFill>
                <a:latin typeface="Comic Sans MS"/>
                <a:cs typeface="Comic Sans MS"/>
              </a:rPr>
              <a:t>di </a:t>
            </a:r>
            <a:r>
              <a:rPr sz="3200" dirty="0">
                <a:solidFill>
                  <a:srgbClr val="1F2023"/>
                </a:solidFill>
                <a:latin typeface="Comic Sans MS"/>
                <a:cs typeface="Comic Sans MS"/>
              </a:rPr>
              <a:t>esperienza pratica presso </a:t>
            </a:r>
            <a:r>
              <a:rPr sz="3200" spc="-944" dirty="0">
                <a:solidFill>
                  <a:srgbClr val="1F2023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1F2023"/>
                </a:solidFill>
                <a:latin typeface="Comic Sans MS"/>
                <a:cs typeface="Comic Sans MS"/>
              </a:rPr>
              <a:t>un’attività </a:t>
            </a:r>
            <a:r>
              <a:rPr sz="3200" dirty="0">
                <a:solidFill>
                  <a:srgbClr val="1F2023"/>
                </a:solidFill>
                <a:latin typeface="Comic Sans MS"/>
                <a:cs typeface="Comic Sans MS"/>
              </a:rPr>
              <a:t>pubblica o privata</a:t>
            </a:r>
            <a:r>
              <a:rPr sz="3200" dirty="0">
                <a:solidFill>
                  <a:srgbClr val="1F2023"/>
                </a:solidFill>
                <a:latin typeface="Arial MT"/>
                <a:cs typeface="Arial MT"/>
              </a:rPr>
              <a:t>.</a:t>
            </a:r>
            <a:endParaRPr sz="32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0361" y="553973"/>
            <a:ext cx="10621011" cy="2000548"/>
          </a:xfrm>
          <a:prstGeom prst="rect">
            <a:avLst/>
          </a:prstGeom>
          <a:solidFill>
            <a:srgbClr val="DBEFF3"/>
          </a:solidFill>
          <a:ln w="28575">
            <a:solidFill>
              <a:srgbClr val="00AFEF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90170" marR="1249045">
              <a:lnSpc>
                <a:spcPct val="100000"/>
              </a:lnSpc>
              <a:spcBef>
                <a:spcPts val="200"/>
              </a:spcBef>
            </a:pPr>
            <a:r>
              <a:rPr sz="2800" spc="-5" dirty="0">
                <a:latin typeface="Comic Sans MS"/>
                <a:cs typeface="Comic Sans MS"/>
              </a:rPr>
              <a:t>PIÙ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STUDENTI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POSSONO</a:t>
            </a:r>
            <a:r>
              <a:rPr sz="2800" spc="1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ANDARE</a:t>
            </a:r>
            <a:r>
              <a:rPr sz="2800" spc="4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INSIEME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NELLA </a:t>
            </a:r>
            <a:r>
              <a:rPr sz="2800" spc="-82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STESSA</a:t>
            </a:r>
            <a:r>
              <a:rPr sz="2800" spc="-2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AZIENDA?</a:t>
            </a:r>
            <a:endParaRPr sz="2800">
              <a:latin typeface="Comic Sans MS"/>
              <a:cs typeface="Comic Sans MS"/>
            </a:endParaRPr>
          </a:p>
          <a:p>
            <a:pPr marL="90170" marR="226695">
              <a:lnSpc>
                <a:spcPct val="100000"/>
              </a:lnSpc>
              <a:spcBef>
                <a:spcPts val="2215"/>
              </a:spcBef>
            </a:pPr>
            <a:r>
              <a:rPr sz="1800" spc="-5" dirty="0">
                <a:latin typeface="Comic Sans MS"/>
                <a:cs typeface="Comic Sans MS"/>
              </a:rPr>
              <a:t>Preferibilmente</a:t>
            </a:r>
            <a:r>
              <a:rPr sz="1800" spc="-2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no, soprattutto se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trattasi di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compagni</a:t>
            </a:r>
            <a:r>
              <a:rPr sz="1800" spc="-2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di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classe.</a:t>
            </a:r>
            <a:r>
              <a:rPr sz="1800" spc="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L’esperienza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PCTO</a:t>
            </a:r>
            <a:r>
              <a:rPr sz="1800" spc="1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serve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anche </a:t>
            </a:r>
            <a:r>
              <a:rPr sz="1800" spc="-52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e soprattutto a </a:t>
            </a:r>
            <a:r>
              <a:rPr sz="1800" spc="-5" dirty="0">
                <a:latin typeface="Comic Sans MS"/>
                <a:cs typeface="Comic Sans MS"/>
              </a:rPr>
              <a:t>mettersi in </a:t>
            </a:r>
            <a:r>
              <a:rPr sz="1800" dirty="0">
                <a:latin typeface="Comic Sans MS"/>
                <a:cs typeface="Comic Sans MS"/>
              </a:rPr>
              <a:t>gioco e </a:t>
            </a:r>
            <a:r>
              <a:rPr sz="1800" spc="-5" dirty="0">
                <a:latin typeface="Comic Sans MS"/>
                <a:cs typeface="Comic Sans MS"/>
              </a:rPr>
              <a:t>questo </a:t>
            </a:r>
            <a:r>
              <a:rPr sz="1800" dirty="0">
                <a:latin typeface="Comic Sans MS"/>
                <a:cs typeface="Comic Sans MS"/>
              </a:rPr>
              <a:t>verrebbe meno se </a:t>
            </a:r>
            <a:r>
              <a:rPr sz="1800" spc="-5" dirty="0">
                <a:latin typeface="Comic Sans MS"/>
                <a:cs typeface="Comic Sans MS"/>
              </a:rPr>
              <a:t>supportati dal </a:t>
            </a:r>
            <a:r>
              <a:rPr sz="1800" dirty="0">
                <a:latin typeface="Comic Sans MS"/>
                <a:cs typeface="Comic Sans MS"/>
              </a:rPr>
              <a:t>o </a:t>
            </a:r>
            <a:r>
              <a:rPr sz="1800" spc="-5" dirty="0">
                <a:latin typeface="Comic Sans MS"/>
                <a:cs typeface="Comic Sans MS"/>
              </a:rPr>
              <a:t>dai </a:t>
            </a:r>
            <a:r>
              <a:rPr sz="1800" dirty="0">
                <a:latin typeface="Comic Sans MS"/>
                <a:cs typeface="Comic Sans MS"/>
              </a:rPr>
              <a:t>compagni </a:t>
            </a:r>
            <a:r>
              <a:rPr sz="1800" spc="-5" dirty="0">
                <a:latin typeface="Comic Sans MS"/>
                <a:cs typeface="Comic Sans MS"/>
              </a:rPr>
              <a:t>di </a:t>
            </a:r>
            <a:r>
              <a:rPr sz="1800" dirty="0">
                <a:latin typeface="Comic Sans MS"/>
                <a:cs typeface="Comic Sans MS"/>
              </a:rPr>
              <a:t> classe.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0363" y="3111247"/>
            <a:ext cx="10629900" cy="1878077"/>
          </a:xfrm>
          <a:prstGeom prst="rect">
            <a:avLst/>
          </a:prstGeom>
          <a:solidFill>
            <a:srgbClr val="E6EBAF"/>
          </a:solidFill>
          <a:ln w="28575">
            <a:solidFill>
              <a:srgbClr val="FFC000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90170" marR="1614170">
              <a:lnSpc>
                <a:spcPct val="100000"/>
              </a:lnSpc>
              <a:spcBef>
                <a:spcPts val="204"/>
              </a:spcBef>
            </a:pPr>
            <a:r>
              <a:rPr sz="2800" spc="-5" dirty="0">
                <a:latin typeface="Comic Sans MS"/>
                <a:cs typeface="Comic Sans MS"/>
              </a:rPr>
              <a:t>È POSSIBILE</a:t>
            </a:r>
            <a:r>
              <a:rPr sz="2800" spc="-1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EFFETTUARE</a:t>
            </a:r>
            <a:r>
              <a:rPr sz="2800" spc="3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IL</a:t>
            </a:r>
            <a:r>
              <a:rPr sz="2800" spc="-1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PCTO</a:t>
            </a:r>
            <a:r>
              <a:rPr sz="2800" spc="1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FUORI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CITTÀ, </a:t>
            </a:r>
            <a:r>
              <a:rPr sz="2800" spc="-819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PROVINCIA</a:t>
            </a:r>
            <a:r>
              <a:rPr sz="2800" spc="4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O </a:t>
            </a:r>
            <a:r>
              <a:rPr sz="2800" spc="-10" dirty="0">
                <a:latin typeface="Comic Sans MS"/>
                <a:cs typeface="Comic Sans MS"/>
              </a:rPr>
              <a:t>REGIONE?</a:t>
            </a:r>
            <a:endParaRPr sz="2800" dirty="0">
              <a:latin typeface="Comic Sans MS"/>
              <a:cs typeface="Comic Sans MS"/>
            </a:endParaRPr>
          </a:p>
          <a:p>
            <a:pPr marL="90170">
              <a:lnSpc>
                <a:spcPct val="100000"/>
              </a:lnSpc>
              <a:spcBef>
                <a:spcPts val="3415"/>
              </a:spcBef>
            </a:pPr>
            <a:r>
              <a:rPr sz="1800" spc="-5" dirty="0">
                <a:latin typeface="Comic Sans MS"/>
                <a:cs typeface="Comic Sans MS"/>
              </a:rPr>
              <a:t>Certo,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però</a:t>
            </a:r>
            <a:r>
              <a:rPr sz="1800" spc="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c’è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da ricordare</a:t>
            </a:r>
            <a:r>
              <a:rPr sz="1800" spc="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che</a:t>
            </a:r>
            <a:r>
              <a:rPr sz="1800" spc="-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le </a:t>
            </a:r>
            <a:r>
              <a:rPr sz="1800" spc="-5" dirty="0">
                <a:latin typeface="Comic Sans MS"/>
                <a:cs typeface="Comic Sans MS"/>
              </a:rPr>
              <a:t>spese</a:t>
            </a:r>
            <a:r>
              <a:rPr sz="180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di</a:t>
            </a:r>
            <a:r>
              <a:rPr sz="180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viaggio,</a:t>
            </a:r>
            <a:r>
              <a:rPr sz="1800" spc="-2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eventuale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vitto </a:t>
            </a:r>
            <a:r>
              <a:rPr sz="1800" dirty="0">
                <a:latin typeface="Comic Sans MS"/>
                <a:cs typeface="Comic Sans MS"/>
              </a:rPr>
              <a:t>e</a:t>
            </a:r>
            <a:r>
              <a:rPr sz="1800" spc="-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alloggio</a:t>
            </a:r>
            <a:r>
              <a:rPr sz="1800" spc="-2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sono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a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carico </a:t>
            </a:r>
            <a:r>
              <a:rPr sz="1800" spc="-5" dirty="0">
                <a:latin typeface="Comic Sans MS"/>
                <a:cs typeface="Comic Sans MS"/>
              </a:rPr>
              <a:t>della</a:t>
            </a:r>
            <a:endParaRPr sz="1800" dirty="0">
              <a:latin typeface="Comic Sans MS"/>
              <a:cs typeface="Comic Sans MS"/>
            </a:endParaRPr>
          </a:p>
          <a:p>
            <a:pPr marL="90170">
              <a:lnSpc>
                <a:spcPct val="100000"/>
              </a:lnSpc>
            </a:pPr>
            <a:r>
              <a:rPr sz="1800" spc="-5" dirty="0">
                <a:latin typeface="Comic Sans MS"/>
                <a:cs typeface="Comic Sans MS"/>
              </a:rPr>
              <a:t>famiglia.</a:t>
            </a:r>
            <a:endParaRPr sz="1800" dirty="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2074" y="5267706"/>
            <a:ext cx="10610215" cy="1300099"/>
          </a:xfrm>
          <a:prstGeom prst="rect">
            <a:avLst/>
          </a:prstGeom>
          <a:solidFill>
            <a:srgbClr val="D9E188"/>
          </a:solidFill>
          <a:ln w="28575">
            <a:solidFill>
              <a:srgbClr val="FF0000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215"/>
              </a:spcBef>
            </a:pPr>
            <a:r>
              <a:rPr sz="2800" spc="-5" dirty="0">
                <a:latin typeface="Comic Sans MS"/>
                <a:cs typeface="Comic Sans MS"/>
              </a:rPr>
              <a:t>COSA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FARE</a:t>
            </a:r>
            <a:r>
              <a:rPr sz="2800" spc="2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SE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spc="-15" dirty="0">
                <a:latin typeface="Comic Sans MS"/>
                <a:cs typeface="Comic Sans MS"/>
              </a:rPr>
              <a:t>LO</a:t>
            </a:r>
            <a:r>
              <a:rPr sz="2800" spc="1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STUDENTE</a:t>
            </a:r>
            <a:r>
              <a:rPr sz="2800" spc="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NON</a:t>
            </a:r>
            <a:r>
              <a:rPr sz="2800" spc="2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TROVA</a:t>
            </a:r>
            <a:r>
              <a:rPr sz="2800" spc="4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UN’AZIENDA?</a:t>
            </a:r>
            <a:endParaRPr sz="2800" dirty="0">
              <a:latin typeface="Comic Sans MS"/>
              <a:cs typeface="Comic Sans MS"/>
            </a:endParaRPr>
          </a:p>
          <a:p>
            <a:pPr marL="89535" marR="260985">
              <a:lnSpc>
                <a:spcPct val="100699"/>
              </a:lnSpc>
              <a:spcBef>
                <a:spcPts val="2200"/>
              </a:spcBef>
            </a:pPr>
            <a:r>
              <a:rPr sz="1800" spc="-5" dirty="0">
                <a:latin typeface="Comic Sans MS"/>
                <a:cs typeface="Comic Sans MS"/>
              </a:rPr>
              <a:t>In questo </a:t>
            </a:r>
            <a:r>
              <a:rPr sz="1800" dirty="0">
                <a:latin typeface="Comic Sans MS"/>
                <a:cs typeface="Comic Sans MS"/>
              </a:rPr>
              <a:t>caso lo studente </a:t>
            </a:r>
            <a:r>
              <a:rPr sz="1800" spc="-5" dirty="0">
                <a:latin typeface="Comic Sans MS"/>
                <a:cs typeface="Comic Sans MS"/>
              </a:rPr>
              <a:t>deve semplicemente </a:t>
            </a:r>
            <a:r>
              <a:rPr sz="1800" spc="-5" dirty="0" err="1">
                <a:latin typeface="Comic Sans MS"/>
                <a:cs typeface="Comic Sans MS"/>
              </a:rPr>
              <a:t>rivolgersi</a:t>
            </a:r>
            <a:r>
              <a:rPr sz="1800" spc="-5" dirty="0">
                <a:latin typeface="Comic Sans MS"/>
                <a:cs typeface="Comic Sans MS"/>
              </a:rPr>
              <a:t> </a:t>
            </a:r>
            <a:r>
              <a:rPr lang="it-IT" sz="1800" dirty="0" smtClean="0">
                <a:latin typeface="Comic Sans MS"/>
                <a:cs typeface="Comic Sans MS"/>
              </a:rPr>
              <a:t>AL TUTOR </a:t>
            </a:r>
            <a:r>
              <a:rPr sz="1800" spc="-5" dirty="0" smtClean="0">
                <a:latin typeface="Comic Sans MS"/>
                <a:cs typeface="Comic Sans MS"/>
              </a:rPr>
              <a:t>PCTO </a:t>
            </a:r>
            <a:r>
              <a:rPr sz="1800" dirty="0">
                <a:latin typeface="Comic Sans MS"/>
                <a:cs typeface="Comic Sans MS"/>
              </a:rPr>
              <a:t>che lo aiuterà a </a:t>
            </a:r>
            <a:r>
              <a:rPr sz="1800" spc="-52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trovare </a:t>
            </a:r>
            <a:r>
              <a:rPr sz="1800" dirty="0">
                <a:latin typeface="Comic Sans MS"/>
                <a:cs typeface="Comic Sans MS"/>
              </a:rPr>
              <a:t>una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collocazione</a:t>
            </a:r>
            <a:r>
              <a:rPr sz="1800" spc="-2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idonea.</a:t>
            </a:r>
            <a:endParaRPr sz="1800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581534" y="381000"/>
            <a:ext cx="10629900" cy="1447190"/>
          </a:xfrm>
          <a:prstGeom prst="rect">
            <a:avLst/>
          </a:prstGeom>
          <a:solidFill>
            <a:srgbClr val="E6EBAF"/>
          </a:solidFill>
          <a:ln w="28575">
            <a:solidFill>
              <a:srgbClr val="FFC000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04"/>
              </a:spcBef>
            </a:pPr>
            <a:r>
              <a:rPr sz="2800" spc="-5" dirty="0">
                <a:latin typeface="Comic Sans MS"/>
                <a:cs typeface="Comic Sans MS"/>
              </a:rPr>
              <a:t>È POSSIBILE</a:t>
            </a:r>
            <a:r>
              <a:rPr sz="2800" spc="-10" dirty="0">
                <a:latin typeface="Comic Sans MS"/>
                <a:cs typeface="Comic Sans MS"/>
              </a:rPr>
              <a:t> MODIFICARE</a:t>
            </a:r>
            <a:r>
              <a:rPr sz="2800" spc="3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PERIODO</a:t>
            </a:r>
            <a:r>
              <a:rPr sz="2800" spc="2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PCTO?</a:t>
            </a:r>
            <a:endParaRPr sz="2800">
              <a:latin typeface="Comic Sans MS"/>
              <a:cs typeface="Comic Sans MS"/>
            </a:endParaRPr>
          </a:p>
          <a:p>
            <a:pPr marL="90170">
              <a:lnSpc>
                <a:spcPct val="100000"/>
              </a:lnSpc>
              <a:spcBef>
                <a:spcPts val="3410"/>
              </a:spcBef>
            </a:pPr>
            <a:r>
              <a:rPr sz="1800" spc="-5" dirty="0">
                <a:latin typeface="Comic Sans MS"/>
                <a:cs typeface="Comic Sans MS"/>
              </a:rPr>
              <a:t>Tendenzialmente</a:t>
            </a:r>
            <a:r>
              <a:rPr sz="1800" spc="-3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no.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Per </a:t>
            </a:r>
            <a:r>
              <a:rPr sz="1800" spc="-5" dirty="0">
                <a:latin typeface="Comic Sans MS"/>
                <a:cs typeface="Comic Sans MS"/>
              </a:rPr>
              <a:t>effettuare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il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PCTO</a:t>
            </a:r>
            <a:r>
              <a:rPr sz="1800" spc="2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in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periodo</a:t>
            </a:r>
            <a:r>
              <a:rPr sz="1800" spc="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diverso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da</a:t>
            </a:r>
            <a:r>
              <a:rPr sz="1800" spc="1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quello preventivato</a:t>
            </a:r>
            <a:r>
              <a:rPr sz="180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dalla</a:t>
            </a:r>
            <a:r>
              <a:rPr sz="180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scuola</a:t>
            </a:r>
            <a:endParaRPr sz="1800">
              <a:latin typeface="Comic Sans MS"/>
              <a:cs typeface="Comic Sans MS"/>
            </a:endParaRPr>
          </a:p>
          <a:p>
            <a:pPr marL="9017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omic Sans MS"/>
                <a:cs typeface="Comic Sans MS"/>
              </a:rPr>
              <a:t>bisogna</a:t>
            </a:r>
            <a:r>
              <a:rPr sz="1800" spc="-4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avere</a:t>
            </a:r>
            <a:r>
              <a:rPr sz="1800" spc="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motivi</a:t>
            </a:r>
            <a:r>
              <a:rPr sz="1800" spc="-2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seri</a:t>
            </a:r>
            <a:r>
              <a:rPr sz="1800" spc="-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e </a:t>
            </a:r>
            <a:r>
              <a:rPr sz="1800" spc="-5" dirty="0">
                <a:latin typeface="Comic Sans MS"/>
                <a:cs typeface="Comic Sans MS"/>
              </a:rPr>
              <a:t>comprovati.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1534" y="2209800"/>
            <a:ext cx="10610215" cy="1449114"/>
          </a:xfrm>
          <a:prstGeom prst="rect">
            <a:avLst/>
          </a:prstGeom>
          <a:solidFill>
            <a:srgbClr val="D9E188"/>
          </a:solidFill>
          <a:ln w="28575">
            <a:solidFill>
              <a:srgbClr val="FF0000"/>
            </a:solidFill>
          </a:ln>
        </p:spPr>
        <p:txBody>
          <a:bodyPr vert="horz" wrap="square" lIns="0" tIns="27939" rIns="0" bIns="0" rtlCol="0">
            <a:spAutoFit/>
          </a:bodyPr>
          <a:lstStyle/>
          <a:p>
            <a:pPr marL="90170" marR="628015">
              <a:lnSpc>
                <a:spcPct val="100000"/>
              </a:lnSpc>
              <a:spcBef>
                <a:spcPts val="219"/>
              </a:spcBef>
              <a:tabLst>
                <a:tab pos="5579745" algn="l"/>
              </a:tabLst>
            </a:pPr>
            <a:r>
              <a:rPr sz="2800" spc="-5" dirty="0">
                <a:latin typeface="Comic Sans MS"/>
                <a:cs typeface="Comic Sans MS"/>
              </a:rPr>
              <a:t>È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POSSIBILE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EFFETTUARE</a:t>
            </a:r>
            <a:r>
              <a:rPr sz="2800" spc="4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LE	</a:t>
            </a:r>
            <a:r>
              <a:rPr sz="2800" spc="-10" dirty="0">
                <a:latin typeface="Comic Sans MS"/>
                <a:cs typeface="Comic Sans MS"/>
              </a:rPr>
              <a:t>SETTIMANE</a:t>
            </a:r>
            <a:r>
              <a:rPr sz="2800" spc="-5" dirty="0">
                <a:latin typeface="Comic Sans MS"/>
                <a:cs typeface="Comic Sans MS"/>
              </a:rPr>
              <a:t> DI</a:t>
            </a:r>
            <a:r>
              <a:rPr sz="2800" spc="-10" dirty="0">
                <a:latin typeface="Comic Sans MS"/>
                <a:cs typeface="Comic Sans MS"/>
              </a:rPr>
              <a:t> PCTO</a:t>
            </a:r>
            <a:r>
              <a:rPr sz="2800" spc="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IN </a:t>
            </a:r>
            <a:r>
              <a:rPr sz="2800" spc="-819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AZIENDE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DIFFERENTI?</a:t>
            </a:r>
            <a:endParaRPr sz="2800">
              <a:latin typeface="Comic Sans MS"/>
              <a:cs typeface="Comic Sans MS"/>
            </a:endParaRPr>
          </a:p>
          <a:p>
            <a:pPr marL="90170">
              <a:lnSpc>
                <a:spcPct val="100000"/>
              </a:lnSpc>
              <a:spcBef>
                <a:spcPts val="2225"/>
              </a:spcBef>
            </a:pPr>
            <a:r>
              <a:rPr sz="1800" spc="-5" dirty="0">
                <a:latin typeface="Comic Sans MS"/>
                <a:cs typeface="Comic Sans MS"/>
              </a:rPr>
              <a:t>Preferibilmente</a:t>
            </a:r>
            <a:r>
              <a:rPr sz="1800" spc="-2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no,</a:t>
            </a:r>
            <a:r>
              <a:rPr sz="1800" dirty="0">
                <a:latin typeface="Comic Sans MS"/>
                <a:cs typeface="Comic Sans MS"/>
              </a:rPr>
              <a:t> ci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devono</a:t>
            </a:r>
            <a:r>
              <a:rPr sz="1800" spc="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essere</a:t>
            </a:r>
            <a:r>
              <a:rPr sz="1800" spc="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delle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ragioni</a:t>
            </a:r>
            <a:r>
              <a:rPr sz="1800" spc="-3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valide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per</a:t>
            </a:r>
            <a:r>
              <a:rPr sz="1800" dirty="0">
                <a:latin typeface="Comic Sans MS"/>
                <a:cs typeface="Comic Sans MS"/>
              </a:rPr>
              <a:t> considerare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un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cambiamento.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7417" y="961907"/>
            <a:ext cx="10600183" cy="64248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87630" rIns="0" bIns="0" rtlCol="0">
            <a:spAutoFit/>
          </a:bodyPr>
          <a:lstStyle/>
          <a:p>
            <a:pPr marL="2385060" marR="444500" indent="-1936114">
              <a:lnSpc>
                <a:spcPct val="100000"/>
              </a:lnSpc>
              <a:spcBef>
                <a:spcPts val="690"/>
              </a:spcBef>
            </a:pPr>
            <a:r>
              <a:rPr sz="3600" spc="-5" dirty="0"/>
              <a:t>QUALI</a:t>
            </a:r>
            <a:r>
              <a:rPr sz="3600" spc="-35" dirty="0"/>
              <a:t> </a:t>
            </a:r>
            <a:r>
              <a:rPr sz="3600" spc="-5" dirty="0"/>
              <a:t>SONO</a:t>
            </a:r>
            <a:r>
              <a:rPr sz="3600" spc="-20" dirty="0"/>
              <a:t> </a:t>
            </a:r>
            <a:r>
              <a:rPr sz="3600" dirty="0"/>
              <a:t>LE</a:t>
            </a:r>
            <a:r>
              <a:rPr sz="3600" spc="-30" dirty="0"/>
              <a:t> </a:t>
            </a:r>
            <a:r>
              <a:rPr sz="3600" dirty="0"/>
              <a:t>FINALITÀ </a:t>
            </a:r>
            <a:r>
              <a:rPr sz="3600" spc="-1060" dirty="0"/>
              <a:t> </a:t>
            </a:r>
            <a:r>
              <a:rPr sz="3600" dirty="0"/>
              <a:t>DEL</a:t>
            </a:r>
            <a:r>
              <a:rPr sz="3600" spc="-10" dirty="0"/>
              <a:t> </a:t>
            </a:r>
            <a:r>
              <a:rPr sz="3600" dirty="0"/>
              <a:t>PCTO?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56311" y="1828902"/>
            <a:ext cx="10978489" cy="2967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00">
              <a:lnSpc>
                <a:spcPct val="150000"/>
              </a:lnSpc>
              <a:spcBef>
                <a:spcPts val="100"/>
              </a:spcBef>
            </a:pPr>
            <a:r>
              <a:rPr sz="3200" dirty="0">
                <a:solidFill>
                  <a:srgbClr val="1F2023"/>
                </a:solidFill>
                <a:latin typeface="Comic Sans MS"/>
                <a:cs typeface="Comic Sans MS"/>
              </a:rPr>
              <a:t>Il fine è </a:t>
            </a:r>
            <a:r>
              <a:rPr sz="3200" spc="-5" dirty="0">
                <a:solidFill>
                  <a:srgbClr val="1F2023"/>
                </a:solidFill>
                <a:latin typeface="Comic Sans MS"/>
                <a:cs typeface="Comic Sans MS"/>
              </a:rPr>
              <a:t>quello di </a:t>
            </a:r>
            <a:r>
              <a:rPr sz="3200" dirty="0">
                <a:solidFill>
                  <a:srgbClr val="1F2023"/>
                </a:solidFill>
                <a:latin typeface="Comic Sans MS"/>
                <a:cs typeface="Comic Sans MS"/>
              </a:rPr>
              <a:t>guidare gli </a:t>
            </a:r>
            <a:r>
              <a:rPr sz="3200" spc="5" dirty="0">
                <a:solidFill>
                  <a:srgbClr val="1F2023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1F2023"/>
                </a:solidFill>
                <a:latin typeface="Comic Sans MS"/>
                <a:cs typeface="Comic Sans MS"/>
              </a:rPr>
              <a:t>studenti attraverso </a:t>
            </a:r>
            <a:r>
              <a:rPr sz="3200" spc="-5" dirty="0">
                <a:solidFill>
                  <a:srgbClr val="1F2023"/>
                </a:solidFill>
                <a:latin typeface="Comic Sans MS"/>
                <a:cs typeface="Comic Sans MS"/>
              </a:rPr>
              <a:t>percorsi </a:t>
            </a:r>
            <a:r>
              <a:rPr sz="3200" dirty="0">
                <a:solidFill>
                  <a:srgbClr val="1F2023"/>
                </a:solidFill>
                <a:latin typeface="Comic Sans MS"/>
                <a:cs typeface="Comic Sans MS"/>
              </a:rPr>
              <a:t> esperienziali, offrendo loro la </a:t>
            </a:r>
            <a:r>
              <a:rPr sz="3200" spc="5" dirty="0">
                <a:solidFill>
                  <a:srgbClr val="1F2023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1F2023"/>
                </a:solidFill>
                <a:latin typeface="Comic Sans MS"/>
                <a:cs typeface="Comic Sans MS"/>
              </a:rPr>
              <a:t>possibilità </a:t>
            </a:r>
            <a:r>
              <a:rPr sz="3200" spc="-5" dirty="0">
                <a:solidFill>
                  <a:srgbClr val="1F2023"/>
                </a:solidFill>
                <a:latin typeface="Comic Sans MS"/>
                <a:cs typeface="Comic Sans MS"/>
              </a:rPr>
              <a:t>di interagire </a:t>
            </a:r>
            <a:r>
              <a:rPr sz="3200" dirty="0">
                <a:solidFill>
                  <a:srgbClr val="1F2023"/>
                </a:solidFill>
                <a:latin typeface="Comic Sans MS"/>
                <a:cs typeface="Comic Sans MS"/>
              </a:rPr>
              <a:t>con </a:t>
            </a:r>
            <a:r>
              <a:rPr sz="3200" spc="-5" dirty="0">
                <a:solidFill>
                  <a:srgbClr val="1F2023"/>
                </a:solidFill>
                <a:latin typeface="Comic Sans MS"/>
                <a:cs typeface="Comic Sans MS"/>
              </a:rPr>
              <a:t>nuove </a:t>
            </a:r>
            <a:r>
              <a:rPr sz="3200" spc="-944" dirty="0">
                <a:solidFill>
                  <a:srgbClr val="1F2023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1F2023"/>
                </a:solidFill>
                <a:latin typeface="Comic Sans MS"/>
                <a:cs typeface="Comic Sans MS"/>
              </a:rPr>
              <a:t>figure </a:t>
            </a:r>
            <a:r>
              <a:rPr sz="3200" dirty="0">
                <a:solidFill>
                  <a:srgbClr val="1F2023"/>
                </a:solidFill>
                <a:latin typeface="Comic Sans MS"/>
                <a:cs typeface="Comic Sans MS"/>
              </a:rPr>
              <a:t>lavorative e </a:t>
            </a:r>
            <a:r>
              <a:rPr sz="3200" spc="-5" dirty="0">
                <a:solidFill>
                  <a:srgbClr val="1F2023"/>
                </a:solidFill>
                <a:latin typeface="Comic Sans MS"/>
                <a:cs typeface="Comic Sans MS"/>
              </a:rPr>
              <a:t>valutare </a:t>
            </a:r>
            <a:r>
              <a:rPr sz="3200" dirty="0">
                <a:solidFill>
                  <a:srgbClr val="1F2023"/>
                </a:solidFill>
                <a:latin typeface="Comic Sans MS"/>
                <a:cs typeface="Comic Sans MS"/>
              </a:rPr>
              <a:t>i loro </a:t>
            </a:r>
            <a:r>
              <a:rPr sz="3200" spc="-944" dirty="0">
                <a:solidFill>
                  <a:srgbClr val="1F2023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1F2023"/>
                </a:solidFill>
                <a:latin typeface="Comic Sans MS"/>
                <a:cs typeface="Comic Sans MS"/>
              </a:rPr>
              <a:t>interessi,</a:t>
            </a:r>
            <a:r>
              <a:rPr sz="3200" spc="-10" dirty="0">
                <a:solidFill>
                  <a:srgbClr val="1F2023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1F2023"/>
                </a:solidFill>
                <a:latin typeface="Comic Sans MS"/>
                <a:cs typeface="Comic Sans MS"/>
              </a:rPr>
              <a:t>abilità</a:t>
            </a:r>
            <a:r>
              <a:rPr sz="3200" spc="-10" dirty="0">
                <a:solidFill>
                  <a:srgbClr val="1F2023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1F2023"/>
                </a:solidFill>
                <a:latin typeface="Comic Sans MS"/>
                <a:cs typeface="Comic Sans MS"/>
              </a:rPr>
              <a:t>e</a:t>
            </a:r>
            <a:r>
              <a:rPr sz="3200" spc="-20" dirty="0">
                <a:solidFill>
                  <a:srgbClr val="1F2023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1F2023"/>
                </a:solidFill>
                <a:latin typeface="Comic Sans MS"/>
                <a:cs typeface="Comic Sans MS"/>
              </a:rPr>
              <a:t>competenze.</a:t>
            </a:r>
            <a:endParaRPr sz="3200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420" y="258318"/>
            <a:ext cx="10904980" cy="100027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25400" rIns="0" bIns="0" rtlCol="0">
            <a:spAutoFit/>
          </a:bodyPr>
          <a:lstStyle/>
          <a:p>
            <a:pPr marL="125095" algn="ctr">
              <a:lnSpc>
                <a:spcPts val="3835"/>
              </a:lnSpc>
              <a:spcBef>
                <a:spcPts val="200"/>
              </a:spcBef>
            </a:pPr>
            <a:r>
              <a:rPr sz="3200" dirty="0">
                <a:solidFill>
                  <a:srgbClr val="3E762B"/>
                </a:solidFill>
                <a:latin typeface="Comic Sans MS"/>
                <a:cs typeface="Comic Sans MS"/>
              </a:rPr>
              <a:t>PCTO</a:t>
            </a:r>
            <a:r>
              <a:rPr sz="3200" spc="-55" dirty="0">
                <a:solidFill>
                  <a:srgbClr val="3E762B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3E762B"/>
                </a:solidFill>
                <a:latin typeface="Comic Sans MS"/>
                <a:cs typeface="Comic Sans MS"/>
              </a:rPr>
              <a:t>…..</a:t>
            </a:r>
            <a:endParaRPr sz="3200">
              <a:latin typeface="Comic Sans MS"/>
              <a:cs typeface="Comic Sans MS"/>
            </a:endParaRPr>
          </a:p>
          <a:p>
            <a:pPr algn="ctr">
              <a:lnSpc>
                <a:spcPts val="3835"/>
              </a:lnSpc>
            </a:pPr>
            <a:r>
              <a:rPr sz="3200" dirty="0">
                <a:solidFill>
                  <a:srgbClr val="3E762B"/>
                </a:solidFill>
                <a:latin typeface="Comic Sans MS"/>
                <a:cs typeface="Comic Sans MS"/>
              </a:rPr>
              <a:t>EX </a:t>
            </a:r>
            <a:r>
              <a:rPr sz="3200" spc="-5" dirty="0">
                <a:solidFill>
                  <a:srgbClr val="3E762B"/>
                </a:solidFill>
                <a:latin typeface="Comic Sans MS"/>
                <a:cs typeface="Comic Sans MS"/>
              </a:rPr>
              <a:t>ASL (Alternanza</a:t>
            </a:r>
            <a:r>
              <a:rPr sz="3200" spc="-15" dirty="0">
                <a:solidFill>
                  <a:srgbClr val="3E762B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3E762B"/>
                </a:solidFill>
                <a:latin typeface="Comic Sans MS"/>
                <a:cs typeface="Comic Sans MS"/>
              </a:rPr>
              <a:t>Scuola </a:t>
            </a:r>
            <a:r>
              <a:rPr sz="3200" dirty="0">
                <a:solidFill>
                  <a:srgbClr val="3E762B"/>
                </a:solidFill>
                <a:latin typeface="Comic Sans MS"/>
                <a:cs typeface="Comic Sans MS"/>
              </a:rPr>
              <a:t>Lavoro)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9600" y="1371600"/>
            <a:ext cx="11125199" cy="42082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Clr>
                <a:srgbClr val="3E762B"/>
              </a:buClr>
              <a:buSzPct val="80769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solidFill>
                  <a:srgbClr val="202429"/>
                </a:solidFill>
                <a:latin typeface="Comic Sans MS"/>
                <a:cs typeface="Comic Sans MS"/>
              </a:rPr>
              <a:t>La</a:t>
            </a:r>
            <a:r>
              <a:rPr sz="1600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202429"/>
                </a:solidFill>
                <a:latin typeface="Comic Sans MS"/>
                <a:cs typeface="Comic Sans MS"/>
              </a:rPr>
              <a:t>Legge</a:t>
            </a:r>
            <a:r>
              <a:rPr sz="1600" spc="20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28</a:t>
            </a:r>
            <a:r>
              <a:rPr sz="1600" spc="-10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marzo</a:t>
            </a:r>
            <a:r>
              <a:rPr sz="1600" spc="20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2003</a:t>
            </a:r>
            <a:r>
              <a:rPr sz="1600" spc="-15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n.</a:t>
            </a:r>
            <a:r>
              <a:rPr sz="1600" spc="-15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53</a:t>
            </a:r>
            <a:r>
              <a:rPr sz="1600" spc="5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(</a:t>
            </a:r>
            <a:r>
              <a:rPr sz="1600" b="1" spc="-5" dirty="0">
                <a:solidFill>
                  <a:srgbClr val="202429"/>
                </a:solidFill>
                <a:latin typeface="Comic Sans MS"/>
                <a:cs typeface="Comic Sans MS"/>
              </a:rPr>
              <a:t>riforma</a:t>
            </a:r>
            <a:r>
              <a:rPr sz="1600" b="1" spc="15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202429"/>
                </a:solidFill>
                <a:latin typeface="Comic Sans MS"/>
                <a:cs typeface="Comic Sans MS"/>
              </a:rPr>
              <a:t>Moratti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),</a:t>
            </a:r>
            <a:r>
              <a:rPr sz="1600" spc="25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aveva</a:t>
            </a:r>
            <a:r>
              <a:rPr sz="1600" spc="20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202429"/>
                </a:solidFill>
                <a:latin typeface="Comic Sans MS"/>
                <a:cs typeface="Comic Sans MS"/>
              </a:rPr>
              <a:t>già</a:t>
            </a:r>
            <a:r>
              <a:rPr sz="1600" spc="5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dato</a:t>
            </a:r>
            <a:r>
              <a:rPr sz="1600" spc="5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la possibilità</a:t>
            </a:r>
            <a:r>
              <a:rPr sz="1600" spc="15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202429"/>
                </a:solidFill>
                <a:latin typeface="Comic Sans MS"/>
                <a:cs typeface="Comic Sans MS"/>
              </a:rPr>
              <a:t>di</a:t>
            </a:r>
            <a:r>
              <a:rPr sz="1600" spc="5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organizzare</a:t>
            </a:r>
            <a:r>
              <a:rPr sz="1600" spc="20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i percorsi</a:t>
            </a:r>
            <a:r>
              <a:rPr sz="1600" spc="20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202429"/>
                </a:solidFill>
                <a:latin typeface="Comic Sans MS"/>
                <a:cs typeface="Comic Sans MS"/>
              </a:rPr>
              <a:t>di </a:t>
            </a:r>
            <a:r>
              <a:rPr sz="1600" spc="-375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202429"/>
                </a:solidFill>
                <a:latin typeface="Comic Sans MS"/>
                <a:cs typeface="Comic Sans MS"/>
              </a:rPr>
              <a:t>formazione</a:t>
            </a:r>
            <a:r>
              <a:rPr sz="1600" spc="20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“sotto</a:t>
            </a:r>
            <a:r>
              <a:rPr sz="1600" spc="15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la</a:t>
            </a:r>
            <a:r>
              <a:rPr sz="1600" spc="-10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responsabilità</a:t>
            </a:r>
            <a:r>
              <a:rPr sz="1600" spc="25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202429"/>
                </a:solidFill>
                <a:latin typeface="Comic Sans MS"/>
                <a:cs typeface="Comic Sans MS"/>
              </a:rPr>
              <a:t>dell’istituzione</a:t>
            </a:r>
            <a:r>
              <a:rPr sz="1600" spc="25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scolastica</a:t>
            </a:r>
            <a:r>
              <a:rPr sz="1600" spc="10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o</a:t>
            </a:r>
            <a:r>
              <a:rPr sz="1600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formativa,</a:t>
            </a:r>
            <a:r>
              <a:rPr sz="1600" spc="25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sulla</a:t>
            </a:r>
            <a:r>
              <a:rPr sz="1600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base</a:t>
            </a:r>
            <a:r>
              <a:rPr sz="1600" spc="10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202429"/>
                </a:solidFill>
                <a:latin typeface="Comic Sans MS"/>
                <a:cs typeface="Comic Sans MS"/>
              </a:rPr>
              <a:t>di</a:t>
            </a:r>
            <a:r>
              <a:rPr sz="1600" spc="10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convenzioni </a:t>
            </a:r>
            <a:r>
              <a:rPr sz="1600" spc="-10" dirty="0">
                <a:solidFill>
                  <a:srgbClr val="202429"/>
                </a:solidFill>
                <a:latin typeface="Comic Sans MS"/>
                <a:cs typeface="Comic Sans MS"/>
              </a:rPr>
              <a:t>con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 imprese</a:t>
            </a:r>
            <a:r>
              <a:rPr sz="1600" spc="15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o</a:t>
            </a:r>
            <a:r>
              <a:rPr sz="1600" spc="10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con</a:t>
            </a:r>
            <a:r>
              <a:rPr sz="1600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le</a:t>
            </a:r>
            <a:r>
              <a:rPr sz="1600" spc="-10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rispettive</a:t>
            </a:r>
            <a:r>
              <a:rPr sz="1600" spc="20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associazioni</a:t>
            </a:r>
            <a:r>
              <a:rPr sz="1600" spc="10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202429"/>
                </a:solidFill>
                <a:latin typeface="Comic Sans MS"/>
                <a:cs typeface="Comic Sans MS"/>
              </a:rPr>
              <a:t>di</a:t>
            </a:r>
            <a:r>
              <a:rPr sz="1600" spc="5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rappresentanza o</a:t>
            </a:r>
            <a:r>
              <a:rPr sz="1600" spc="10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con</a:t>
            </a:r>
            <a:r>
              <a:rPr sz="1600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le </a:t>
            </a:r>
            <a:r>
              <a:rPr sz="1600" spc="-10" dirty="0">
                <a:solidFill>
                  <a:srgbClr val="202429"/>
                </a:solidFill>
                <a:latin typeface="Comic Sans MS"/>
                <a:cs typeface="Comic Sans MS"/>
              </a:rPr>
              <a:t>camere</a:t>
            </a:r>
            <a:r>
              <a:rPr sz="1600" spc="10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202429"/>
                </a:solidFill>
                <a:latin typeface="Comic Sans MS"/>
                <a:cs typeface="Comic Sans MS"/>
              </a:rPr>
              <a:t>di</a:t>
            </a:r>
            <a:r>
              <a:rPr sz="1600" spc="5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commercio,</a:t>
            </a:r>
            <a:r>
              <a:rPr sz="1600" spc="25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industria, </a:t>
            </a:r>
            <a:r>
              <a:rPr sz="1600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artigianato</a:t>
            </a:r>
            <a:r>
              <a:rPr sz="1600" spc="5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e</a:t>
            </a:r>
            <a:r>
              <a:rPr sz="1600" spc="5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202429"/>
                </a:solidFill>
                <a:latin typeface="Comic Sans MS"/>
                <a:cs typeface="Comic Sans MS"/>
              </a:rPr>
              <a:t>agricoltura,</a:t>
            </a:r>
            <a:r>
              <a:rPr sz="1600" spc="20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o</a:t>
            </a:r>
            <a:r>
              <a:rPr sz="1600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202429"/>
                </a:solidFill>
                <a:latin typeface="Comic Sans MS"/>
                <a:cs typeface="Comic Sans MS"/>
              </a:rPr>
              <a:t>con</a:t>
            </a:r>
            <a:r>
              <a:rPr sz="1600" spc="10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enti pubblici</a:t>
            </a:r>
            <a:r>
              <a:rPr sz="1600" spc="20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e</a:t>
            </a:r>
            <a:r>
              <a:rPr sz="1600" spc="5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privati</a:t>
            </a:r>
            <a:r>
              <a:rPr sz="1600" spc="5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ivi</a:t>
            </a:r>
            <a:r>
              <a:rPr sz="1600" spc="10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202429"/>
                </a:solidFill>
                <a:latin typeface="Comic Sans MS"/>
                <a:cs typeface="Comic Sans MS"/>
              </a:rPr>
              <a:t>inclusi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quelli </a:t>
            </a:r>
            <a:r>
              <a:rPr sz="1600" spc="-10" dirty="0">
                <a:solidFill>
                  <a:srgbClr val="202429"/>
                </a:solidFill>
                <a:latin typeface="Comic Sans MS"/>
                <a:cs typeface="Comic Sans MS"/>
              </a:rPr>
              <a:t>del</a:t>
            </a:r>
            <a:r>
              <a:rPr sz="1600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202429"/>
                </a:solidFill>
                <a:latin typeface="Comic Sans MS"/>
                <a:cs typeface="Comic Sans MS"/>
              </a:rPr>
              <a:t>terzo</a:t>
            </a:r>
            <a:r>
              <a:rPr sz="1600" spc="10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settore,</a:t>
            </a:r>
            <a:r>
              <a:rPr sz="1600" spc="20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disponibili</a:t>
            </a:r>
            <a:r>
              <a:rPr sz="1600" spc="20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ad</a:t>
            </a:r>
            <a:endParaRPr sz="1600" dirty="0">
              <a:latin typeface="Comic Sans MS"/>
              <a:cs typeface="Comic Sans MS"/>
            </a:endParaRPr>
          </a:p>
          <a:p>
            <a:pPr marL="299085">
              <a:lnSpc>
                <a:spcPct val="100000"/>
              </a:lnSpc>
            </a:pP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accogliere</a:t>
            </a:r>
            <a:r>
              <a:rPr sz="1600" spc="25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gli</a:t>
            </a:r>
            <a:r>
              <a:rPr sz="1600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202429"/>
                </a:solidFill>
                <a:latin typeface="Comic Sans MS"/>
                <a:cs typeface="Comic Sans MS"/>
              </a:rPr>
              <a:t>studenti</a:t>
            </a:r>
            <a:r>
              <a:rPr sz="1600" spc="15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per</a:t>
            </a:r>
            <a:r>
              <a:rPr sz="1600" spc="15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periodi</a:t>
            </a:r>
            <a:r>
              <a:rPr sz="1600" spc="20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202429"/>
                </a:solidFill>
                <a:latin typeface="Comic Sans MS"/>
                <a:cs typeface="Comic Sans MS"/>
              </a:rPr>
              <a:t>di</a:t>
            </a:r>
            <a:r>
              <a:rPr sz="1600" spc="15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202429"/>
                </a:solidFill>
                <a:latin typeface="Comic Sans MS"/>
                <a:cs typeface="Comic Sans MS"/>
              </a:rPr>
              <a:t>tirocinio</a:t>
            </a:r>
            <a:r>
              <a:rPr sz="1600" spc="10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202429"/>
                </a:solidFill>
                <a:latin typeface="Comic Sans MS"/>
                <a:cs typeface="Comic Sans MS"/>
              </a:rPr>
              <a:t>che</a:t>
            </a:r>
            <a:r>
              <a:rPr sz="1600" spc="25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non</a:t>
            </a:r>
            <a:r>
              <a:rPr sz="1600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costituiscono</a:t>
            </a:r>
            <a:r>
              <a:rPr sz="1600" spc="30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202429"/>
                </a:solidFill>
                <a:latin typeface="Comic Sans MS"/>
                <a:cs typeface="Comic Sans MS"/>
              </a:rPr>
              <a:t>rapporto</a:t>
            </a:r>
            <a:r>
              <a:rPr sz="1600" spc="35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202429"/>
                </a:solidFill>
                <a:latin typeface="Comic Sans MS"/>
                <a:cs typeface="Comic Sans MS"/>
              </a:rPr>
              <a:t>individuale</a:t>
            </a:r>
            <a:r>
              <a:rPr sz="1600" spc="10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202429"/>
                </a:solidFill>
                <a:latin typeface="Comic Sans MS"/>
                <a:cs typeface="Comic Sans MS"/>
              </a:rPr>
              <a:t>di</a:t>
            </a:r>
            <a:r>
              <a:rPr sz="1600" spc="10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 err="1">
                <a:solidFill>
                  <a:srgbClr val="202429"/>
                </a:solidFill>
                <a:latin typeface="Comic Sans MS"/>
                <a:cs typeface="Comic Sans MS"/>
              </a:rPr>
              <a:t>lavoro</a:t>
            </a:r>
            <a:r>
              <a:rPr sz="1600" spc="-5" dirty="0" smtClean="0">
                <a:solidFill>
                  <a:srgbClr val="202429"/>
                </a:solidFill>
                <a:latin typeface="Comic Sans MS"/>
                <a:cs typeface="Comic Sans MS"/>
              </a:rPr>
              <a:t>”</a:t>
            </a:r>
            <a:endParaRPr lang="it-IT" sz="1600" spc="-5" dirty="0" smtClean="0">
              <a:solidFill>
                <a:srgbClr val="202429"/>
              </a:solidFill>
              <a:latin typeface="Comic Sans MS"/>
              <a:cs typeface="Comic Sans MS"/>
            </a:endParaRPr>
          </a:p>
          <a:p>
            <a:pPr marL="299085">
              <a:lnSpc>
                <a:spcPct val="100000"/>
              </a:lnSpc>
            </a:pPr>
            <a:endParaRPr sz="1600" dirty="0">
              <a:latin typeface="Comic Sans MS"/>
              <a:cs typeface="Comic Sans MS"/>
            </a:endParaRPr>
          </a:p>
          <a:p>
            <a:pPr marL="299085" indent="-287020">
              <a:lnSpc>
                <a:spcPct val="100000"/>
              </a:lnSpc>
              <a:buClr>
                <a:srgbClr val="3E762B"/>
              </a:buClr>
              <a:buSzPct val="80769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spc="-10" dirty="0" smtClean="0">
                <a:solidFill>
                  <a:srgbClr val="202429"/>
                </a:solidFill>
                <a:latin typeface="Comic Sans MS"/>
                <a:cs typeface="Comic Sans MS"/>
              </a:rPr>
              <a:t>E</a:t>
            </a:r>
            <a:r>
              <a:rPr sz="1600" spc="-10" dirty="0">
                <a:solidFill>
                  <a:srgbClr val="202429"/>
                </a:solidFill>
                <a:latin typeface="Comic Sans MS"/>
                <a:cs typeface="Comic Sans MS"/>
              </a:rPr>
              <a:t>’</a:t>
            </a:r>
            <a:r>
              <a:rPr sz="1600" spc="15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la</a:t>
            </a:r>
            <a:r>
              <a:rPr sz="1600" spc="-15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202429"/>
                </a:solidFill>
                <a:latin typeface="Comic Sans MS"/>
                <a:cs typeface="Comic Sans MS"/>
              </a:rPr>
              <a:t>Legge</a:t>
            </a:r>
            <a:r>
              <a:rPr sz="1600" spc="20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13</a:t>
            </a:r>
            <a:r>
              <a:rPr sz="1600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luglio</a:t>
            </a:r>
            <a:r>
              <a:rPr sz="1600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2015</a:t>
            </a:r>
            <a:r>
              <a:rPr sz="1600" spc="-15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n.</a:t>
            </a:r>
            <a:r>
              <a:rPr sz="1600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107</a:t>
            </a:r>
            <a:r>
              <a:rPr sz="1600" spc="-10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dirty="0">
                <a:solidFill>
                  <a:srgbClr val="202429"/>
                </a:solidFill>
                <a:latin typeface="Comic Sans MS"/>
                <a:cs typeface="Comic Sans MS"/>
              </a:rPr>
              <a:t>(</a:t>
            </a:r>
            <a:r>
              <a:rPr sz="1600" b="1" dirty="0">
                <a:solidFill>
                  <a:srgbClr val="202429"/>
                </a:solidFill>
                <a:latin typeface="Comic Sans MS"/>
                <a:cs typeface="Comic Sans MS"/>
              </a:rPr>
              <a:t>la</a:t>
            </a:r>
            <a:r>
              <a:rPr sz="1600" b="1" spc="-10" dirty="0">
                <a:solidFill>
                  <a:srgbClr val="202429"/>
                </a:solidFill>
                <a:latin typeface="Comic Sans MS"/>
                <a:cs typeface="Comic Sans MS"/>
              </a:rPr>
              <a:t> Buona</a:t>
            </a:r>
            <a:r>
              <a:rPr sz="1600" b="1" spc="20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202429"/>
                </a:solidFill>
                <a:latin typeface="Comic Sans MS"/>
                <a:cs typeface="Comic Sans MS"/>
              </a:rPr>
              <a:t>Scuola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)</a:t>
            </a:r>
            <a:r>
              <a:rPr sz="1600" spc="405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a rendere</a:t>
            </a:r>
            <a:r>
              <a:rPr sz="1600" spc="20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obbligatoria</a:t>
            </a:r>
            <a:r>
              <a:rPr sz="1600" spc="15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per</a:t>
            </a:r>
            <a:r>
              <a:rPr sz="1600" spc="10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gli</a:t>
            </a:r>
            <a:r>
              <a:rPr sz="1600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202429"/>
                </a:solidFill>
                <a:latin typeface="Comic Sans MS"/>
                <a:cs typeface="Comic Sans MS"/>
              </a:rPr>
              <a:t>studenti</a:t>
            </a:r>
            <a:r>
              <a:rPr sz="1600" spc="10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delle scuole</a:t>
            </a:r>
            <a:endParaRPr sz="1600" dirty="0">
              <a:latin typeface="Comic Sans MS"/>
              <a:cs typeface="Comic Sans MS"/>
            </a:endParaRPr>
          </a:p>
          <a:p>
            <a:pPr marL="299085">
              <a:lnSpc>
                <a:spcPct val="100000"/>
              </a:lnSpc>
            </a:pP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secondarie,</a:t>
            </a:r>
            <a:r>
              <a:rPr sz="1600" spc="15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l’alternanza</a:t>
            </a:r>
            <a:r>
              <a:rPr sz="1600" spc="-10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scuola</a:t>
            </a:r>
            <a:r>
              <a:rPr sz="1600" spc="-10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lavoro</a:t>
            </a:r>
            <a:r>
              <a:rPr sz="1600" spc="5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(ora</a:t>
            </a:r>
            <a:r>
              <a:rPr sz="1600" spc="-10" dirty="0">
                <a:solidFill>
                  <a:srgbClr val="202429"/>
                </a:solidFill>
                <a:latin typeface="Comic Sans MS"/>
                <a:cs typeface="Comic Sans MS"/>
              </a:rPr>
              <a:t> PCTO</a:t>
            </a:r>
            <a:r>
              <a:rPr sz="1600" spc="-10" dirty="0" smtClean="0">
                <a:solidFill>
                  <a:srgbClr val="202429"/>
                </a:solidFill>
                <a:latin typeface="Comic Sans MS"/>
                <a:cs typeface="Comic Sans MS"/>
              </a:rPr>
              <a:t>)</a:t>
            </a:r>
            <a:endParaRPr lang="it-IT" sz="1600" spc="-10" dirty="0" smtClean="0">
              <a:solidFill>
                <a:srgbClr val="202429"/>
              </a:solidFill>
              <a:latin typeface="Comic Sans MS"/>
              <a:cs typeface="Comic Sans MS"/>
            </a:endParaRPr>
          </a:p>
          <a:p>
            <a:pPr marL="299085">
              <a:lnSpc>
                <a:spcPct val="100000"/>
              </a:lnSpc>
            </a:pPr>
            <a:endParaRPr sz="1600" dirty="0">
              <a:latin typeface="Comic Sans MS"/>
              <a:cs typeface="Comic Sans MS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lr>
                <a:srgbClr val="3E762B"/>
              </a:buClr>
              <a:buSzPct val="80769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spc="-5" dirty="0" smtClean="0">
                <a:solidFill>
                  <a:srgbClr val="202429"/>
                </a:solidFill>
                <a:latin typeface="Comic Sans MS"/>
                <a:cs typeface="Comic Sans MS"/>
              </a:rPr>
              <a:t>Con</a:t>
            </a:r>
            <a:r>
              <a:rPr sz="1600" spc="5" dirty="0" smtClean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la</a:t>
            </a:r>
            <a:r>
              <a:rPr sz="1600" spc="390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202429"/>
                </a:solidFill>
                <a:latin typeface="Comic Sans MS"/>
                <a:cs typeface="Comic Sans MS"/>
              </a:rPr>
              <a:t>Legge</a:t>
            </a:r>
            <a:r>
              <a:rPr sz="1600" spc="20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30</a:t>
            </a:r>
            <a:r>
              <a:rPr sz="1600" spc="5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202429"/>
                </a:solidFill>
                <a:latin typeface="Comic Sans MS"/>
                <a:cs typeface="Comic Sans MS"/>
              </a:rPr>
              <a:t>dicembre</a:t>
            </a:r>
            <a:r>
              <a:rPr sz="1600" spc="30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2018</a:t>
            </a:r>
            <a:r>
              <a:rPr sz="1600" spc="-15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n.</a:t>
            </a:r>
            <a:r>
              <a:rPr sz="1600" spc="5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145</a:t>
            </a:r>
            <a:r>
              <a:rPr sz="1600" spc="-15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(</a:t>
            </a:r>
            <a:r>
              <a:rPr sz="1600" b="1" spc="-5" dirty="0">
                <a:solidFill>
                  <a:srgbClr val="202429"/>
                </a:solidFill>
                <a:latin typeface="Comic Sans MS"/>
                <a:cs typeface="Comic Sans MS"/>
              </a:rPr>
              <a:t>Legge</a:t>
            </a:r>
            <a:r>
              <a:rPr sz="1600" b="1" spc="25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b="1" spc="-10" dirty="0">
                <a:solidFill>
                  <a:srgbClr val="202429"/>
                </a:solidFill>
                <a:latin typeface="Comic Sans MS"/>
                <a:cs typeface="Comic Sans MS"/>
              </a:rPr>
              <a:t>di</a:t>
            </a:r>
            <a:r>
              <a:rPr sz="1600" b="1" spc="5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b="1" spc="-10" dirty="0">
                <a:solidFill>
                  <a:srgbClr val="202429"/>
                </a:solidFill>
                <a:latin typeface="Comic Sans MS"/>
                <a:cs typeface="Comic Sans MS"/>
              </a:rPr>
              <a:t>Bilancio</a:t>
            </a:r>
            <a:r>
              <a:rPr sz="1600" b="1" spc="15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202429"/>
                </a:solidFill>
                <a:latin typeface="Comic Sans MS"/>
                <a:cs typeface="Comic Sans MS"/>
              </a:rPr>
              <a:t>2019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),</a:t>
            </a:r>
            <a:r>
              <a:rPr sz="1600" spc="-25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i</a:t>
            </a:r>
            <a:r>
              <a:rPr sz="1600" spc="5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percorsi</a:t>
            </a:r>
            <a:r>
              <a:rPr sz="1600" spc="25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in</a:t>
            </a:r>
            <a:r>
              <a:rPr sz="1600" spc="-10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alternanza scuola-lavoro</a:t>
            </a:r>
            <a:endParaRPr sz="1600" dirty="0">
              <a:latin typeface="Comic Sans MS"/>
              <a:cs typeface="Comic Sans MS"/>
            </a:endParaRPr>
          </a:p>
          <a:p>
            <a:pPr marL="299085" marR="646430">
              <a:lnSpc>
                <a:spcPct val="100000"/>
              </a:lnSpc>
            </a:pP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sono</a:t>
            </a:r>
            <a:r>
              <a:rPr sz="1600" spc="5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ridenominati</a:t>
            </a:r>
            <a:r>
              <a:rPr sz="1600" spc="20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202429"/>
                </a:solidFill>
                <a:latin typeface="Comic Sans MS"/>
                <a:cs typeface="Comic Sans MS"/>
              </a:rPr>
              <a:t>PCTO</a:t>
            </a:r>
            <a:r>
              <a:rPr sz="1600" spc="25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(Percorsi</a:t>
            </a:r>
            <a:r>
              <a:rPr sz="1600" spc="25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per</a:t>
            </a:r>
            <a:r>
              <a:rPr sz="1600" spc="15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le</a:t>
            </a:r>
            <a:r>
              <a:rPr sz="1600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competenze</a:t>
            </a:r>
            <a:r>
              <a:rPr sz="1600" spc="25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trasversali</a:t>
            </a:r>
            <a:r>
              <a:rPr sz="1600" spc="10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e</a:t>
            </a:r>
            <a:r>
              <a:rPr sz="1600" spc="10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per</a:t>
            </a:r>
            <a:r>
              <a:rPr sz="1600" spc="15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202429"/>
                </a:solidFill>
                <a:latin typeface="Comic Sans MS"/>
                <a:cs typeface="Comic Sans MS"/>
              </a:rPr>
              <a:t>l’orientamento)</a:t>
            </a:r>
            <a:r>
              <a:rPr sz="1600" spc="15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e,</a:t>
            </a:r>
            <a:r>
              <a:rPr sz="1600" spc="15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a</a:t>
            </a:r>
            <a:r>
              <a:rPr sz="1600" spc="10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partire </a:t>
            </a:r>
            <a:r>
              <a:rPr sz="1600" spc="-370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dall’anno</a:t>
            </a:r>
            <a:r>
              <a:rPr sz="1600" spc="-15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scolastico</a:t>
            </a:r>
            <a:r>
              <a:rPr sz="1600" spc="5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2018/19,</a:t>
            </a:r>
            <a:r>
              <a:rPr sz="1600" spc="-15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sono</a:t>
            </a:r>
            <a:r>
              <a:rPr sz="1600" spc="5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attuati</a:t>
            </a:r>
            <a:r>
              <a:rPr sz="1600" spc="5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per</a:t>
            </a:r>
            <a:r>
              <a:rPr sz="1600" spc="5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una</a:t>
            </a:r>
            <a:r>
              <a:rPr sz="1600" spc="-10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durata</a:t>
            </a:r>
            <a:r>
              <a:rPr sz="1600" spc="10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 err="1">
                <a:solidFill>
                  <a:srgbClr val="202429"/>
                </a:solidFill>
                <a:latin typeface="Comic Sans MS"/>
                <a:cs typeface="Comic Sans MS"/>
              </a:rPr>
              <a:t>complessiva</a:t>
            </a:r>
            <a:r>
              <a:rPr sz="1600" spc="-5" dirty="0" smtClean="0">
                <a:solidFill>
                  <a:srgbClr val="202429"/>
                </a:solidFill>
                <a:latin typeface="Comic Sans MS"/>
                <a:cs typeface="Comic Sans MS"/>
              </a:rPr>
              <a:t>:</a:t>
            </a:r>
            <a:endParaRPr lang="it-IT" sz="1600" spc="-5" dirty="0" smtClean="0">
              <a:solidFill>
                <a:srgbClr val="202429"/>
              </a:solidFill>
              <a:latin typeface="Comic Sans MS"/>
              <a:cs typeface="Comic Sans MS"/>
            </a:endParaRPr>
          </a:p>
          <a:p>
            <a:pPr marL="299085" marR="646430">
              <a:lnSpc>
                <a:spcPct val="100000"/>
              </a:lnSpc>
            </a:pPr>
            <a:endParaRPr sz="1600" dirty="0">
              <a:latin typeface="Comic Sans MS"/>
              <a:cs typeface="Comic Sans MS"/>
            </a:endParaRPr>
          </a:p>
          <a:p>
            <a:pPr marL="756285" lvl="1" indent="-287020">
              <a:lnSpc>
                <a:spcPct val="100000"/>
              </a:lnSpc>
              <a:buClr>
                <a:srgbClr val="3E762B"/>
              </a:buClr>
              <a:buSzPct val="80769"/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sz="1600" u="heavy" spc="-5" dirty="0" smtClean="0">
                <a:solidFill>
                  <a:srgbClr val="202429"/>
                </a:solidFill>
                <a:uFill>
                  <a:solidFill>
                    <a:srgbClr val="202429"/>
                  </a:solidFill>
                </a:uFill>
                <a:latin typeface="Comic Sans MS"/>
                <a:cs typeface="Comic Sans MS"/>
              </a:rPr>
              <a:t>non </a:t>
            </a:r>
            <a:r>
              <a:rPr sz="1600" u="heavy" spc="-5" dirty="0">
                <a:solidFill>
                  <a:srgbClr val="202429"/>
                </a:solidFill>
                <a:uFill>
                  <a:solidFill>
                    <a:srgbClr val="202429"/>
                  </a:solidFill>
                </a:uFill>
                <a:latin typeface="Comic Sans MS"/>
                <a:cs typeface="Comic Sans MS"/>
              </a:rPr>
              <a:t>inferiore</a:t>
            </a:r>
            <a:r>
              <a:rPr sz="1600" u="heavy" spc="5" dirty="0">
                <a:solidFill>
                  <a:srgbClr val="202429"/>
                </a:solidFill>
                <a:uFill>
                  <a:solidFill>
                    <a:srgbClr val="202429"/>
                  </a:solidFill>
                </a:u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a</a:t>
            </a:r>
            <a:r>
              <a:rPr sz="1600" spc="10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202429"/>
                </a:solidFill>
                <a:latin typeface="Comic Sans MS"/>
                <a:cs typeface="Comic Sans MS"/>
              </a:rPr>
              <a:t>210</a:t>
            </a:r>
            <a:r>
              <a:rPr sz="1600" b="1" spc="-185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ore</a:t>
            </a:r>
            <a:r>
              <a:rPr sz="1600" spc="5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nel triennio terminale</a:t>
            </a:r>
            <a:r>
              <a:rPr sz="1600" spc="10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202429"/>
                </a:solidFill>
                <a:latin typeface="Comic Sans MS"/>
                <a:cs typeface="Comic Sans MS"/>
              </a:rPr>
              <a:t>del</a:t>
            </a:r>
            <a:r>
              <a:rPr sz="1600" spc="5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percorso</a:t>
            </a:r>
            <a:r>
              <a:rPr sz="1600" spc="25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202429"/>
                </a:solidFill>
                <a:latin typeface="Comic Sans MS"/>
                <a:cs typeface="Comic Sans MS"/>
              </a:rPr>
              <a:t>di</a:t>
            </a:r>
            <a:r>
              <a:rPr sz="1600" spc="5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202429"/>
                </a:solidFill>
                <a:latin typeface="Comic Sans MS"/>
                <a:cs typeface="Comic Sans MS"/>
              </a:rPr>
              <a:t>studi</a:t>
            </a:r>
            <a:r>
              <a:rPr sz="1600" spc="25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202429"/>
                </a:solidFill>
                <a:latin typeface="Comic Sans MS"/>
                <a:cs typeface="Comic Sans MS"/>
              </a:rPr>
              <a:t>degli</a:t>
            </a:r>
            <a:r>
              <a:rPr sz="1600" spc="10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b="1" spc="-10" dirty="0">
                <a:solidFill>
                  <a:srgbClr val="202429"/>
                </a:solidFill>
                <a:latin typeface="Comic Sans MS"/>
                <a:cs typeface="Comic Sans MS"/>
              </a:rPr>
              <a:t>istituti</a:t>
            </a:r>
            <a:r>
              <a:rPr sz="1600" b="1" spc="15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202429"/>
                </a:solidFill>
                <a:latin typeface="Comic Sans MS"/>
                <a:cs typeface="Comic Sans MS"/>
              </a:rPr>
              <a:t>professionali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;</a:t>
            </a:r>
            <a:endParaRPr sz="1600" dirty="0">
              <a:latin typeface="Comic Sans MS"/>
              <a:cs typeface="Comic Sans MS"/>
            </a:endParaRPr>
          </a:p>
          <a:p>
            <a:pPr marL="756285" marR="363220" lvl="1" indent="-287020">
              <a:lnSpc>
                <a:spcPct val="100000"/>
              </a:lnSpc>
              <a:spcBef>
                <a:spcPts val="994"/>
              </a:spcBef>
              <a:buClr>
                <a:srgbClr val="3E762B"/>
              </a:buClr>
              <a:buSzPct val="80769"/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sz="1600" u="heavy" spc="-5" dirty="0">
                <a:solidFill>
                  <a:srgbClr val="202429"/>
                </a:solidFill>
                <a:uFill>
                  <a:solidFill>
                    <a:srgbClr val="202429"/>
                  </a:solidFill>
                </a:uFill>
                <a:latin typeface="Comic Sans MS"/>
                <a:cs typeface="Comic Sans MS"/>
              </a:rPr>
              <a:t>non inferiore</a:t>
            </a:r>
            <a:r>
              <a:rPr sz="1600" u="heavy" spc="10" dirty="0">
                <a:solidFill>
                  <a:srgbClr val="202429"/>
                </a:solidFill>
                <a:uFill>
                  <a:solidFill>
                    <a:srgbClr val="202429"/>
                  </a:solidFill>
                </a:u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a</a:t>
            </a:r>
            <a:r>
              <a:rPr sz="1600" spc="10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202429"/>
                </a:solidFill>
                <a:latin typeface="Comic Sans MS"/>
                <a:cs typeface="Comic Sans MS"/>
              </a:rPr>
              <a:t>150</a:t>
            </a:r>
            <a:r>
              <a:rPr sz="1600" b="1" spc="-185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ore</a:t>
            </a:r>
            <a:r>
              <a:rPr sz="1600" spc="10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nel secondo</a:t>
            </a:r>
            <a:r>
              <a:rPr sz="1600" spc="30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202429"/>
                </a:solidFill>
                <a:latin typeface="Comic Sans MS"/>
                <a:cs typeface="Comic Sans MS"/>
              </a:rPr>
              <a:t>biennio</a:t>
            </a:r>
            <a:r>
              <a:rPr sz="1600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e</a:t>
            </a:r>
            <a:r>
              <a:rPr sz="1600" spc="5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nell’ultimo</a:t>
            </a:r>
            <a:r>
              <a:rPr sz="1600" spc="-10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anno </a:t>
            </a:r>
            <a:r>
              <a:rPr sz="1600" spc="-10" dirty="0">
                <a:solidFill>
                  <a:srgbClr val="202429"/>
                </a:solidFill>
                <a:latin typeface="Comic Sans MS"/>
                <a:cs typeface="Comic Sans MS"/>
              </a:rPr>
              <a:t>del</a:t>
            </a:r>
            <a:r>
              <a:rPr sz="1600" spc="15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percorso</a:t>
            </a:r>
            <a:r>
              <a:rPr sz="1600" spc="25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202429"/>
                </a:solidFill>
                <a:latin typeface="Comic Sans MS"/>
                <a:cs typeface="Comic Sans MS"/>
              </a:rPr>
              <a:t>di</a:t>
            </a:r>
            <a:r>
              <a:rPr sz="1600" spc="10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202429"/>
                </a:solidFill>
                <a:latin typeface="Comic Sans MS"/>
                <a:cs typeface="Comic Sans MS"/>
              </a:rPr>
              <a:t>studi</a:t>
            </a:r>
            <a:r>
              <a:rPr sz="1600" spc="10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202429"/>
                </a:solidFill>
                <a:latin typeface="Comic Sans MS"/>
                <a:cs typeface="Comic Sans MS"/>
              </a:rPr>
              <a:t>degli</a:t>
            </a:r>
            <a:r>
              <a:rPr sz="1600" spc="35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b="1" spc="-10" dirty="0">
                <a:solidFill>
                  <a:srgbClr val="202429"/>
                </a:solidFill>
                <a:latin typeface="Comic Sans MS"/>
                <a:cs typeface="Comic Sans MS"/>
              </a:rPr>
              <a:t>istituti </a:t>
            </a:r>
            <a:r>
              <a:rPr sz="1600" b="1" spc="-550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b="1" spc="-10" dirty="0">
                <a:solidFill>
                  <a:srgbClr val="202429"/>
                </a:solidFill>
                <a:latin typeface="Comic Sans MS"/>
                <a:cs typeface="Comic Sans MS"/>
              </a:rPr>
              <a:t>tecnici;</a:t>
            </a:r>
            <a:endParaRPr sz="1600" dirty="0">
              <a:latin typeface="Comic Sans MS"/>
              <a:cs typeface="Comic Sans MS"/>
            </a:endParaRPr>
          </a:p>
          <a:p>
            <a:pPr marL="756285" lvl="1" indent="-287020">
              <a:lnSpc>
                <a:spcPct val="100000"/>
              </a:lnSpc>
              <a:spcBef>
                <a:spcPts val="1000"/>
              </a:spcBef>
              <a:buClr>
                <a:srgbClr val="3E762B"/>
              </a:buClr>
              <a:buSzPct val="80769"/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sz="1600" u="heavy" spc="-5" dirty="0">
                <a:solidFill>
                  <a:srgbClr val="202429"/>
                </a:solidFill>
                <a:uFill>
                  <a:solidFill>
                    <a:srgbClr val="202429"/>
                  </a:solidFill>
                </a:uFill>
                <a:latin typeface="Comic Sans MS"/>
                <a:cs typeface="Comic Sans MS"/>
              </a:rPr>
              <a:t>non inferiore</a:t>
            </a:r>
            <a:r>
              <a:rPr sz="1600" u="heavy" spc="5" dirty="0">
                <a:solidFill>
                  <a:srgbClr val="202429"/>
                </a:solidFill>
                <a:uFill>
                  <a:solidFill>
                    <a:srgbClr val="202429"/>
                  </a:solidFill>
                </a:u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a</a:t>
            </a:r>
            <a:r>
              <a:rPr sz="1600" spc="5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202429"/>
                </a:solidFill>
                <a:latin typeface="Comic Sans MS"/>
                <a:cs typeface="Comic Sans MS"/>
              </a:rPr>
              <a:t>90</a:t>
            </a:r>
            <a:r>
              <a:rPr sz="1600" b="1" spc="-190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ore</a:t>
            </a:r>
            <a:r>
              <a:rPr sz="1600" spc="20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nel</a:t>
            </a:r>
            <a:r>
              <a:rPr sz="1600" spc="-10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secondo</a:t>
            </a:r>
            <a:r>
              <a:rPr sz="1600" spc="10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biennio</a:t>
            </a:r>
            <a:r>
              <a:rPr sz="1600" spc="5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e</a:t>
            </a:r>
            <a:r>
              <a:rPr sz="1600" spc="5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nel</a:t>
            </a:r>
            <a:r>
              <a:rPr sz="1600" spc="-10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202429"/>
                </a:solidFill>
                <a:latin typeface="Comic Sans MS"/>
                <a:cs typeface="Comic Sans MS"/>
              </a:rPr>
              <a:t>quinto</a:t>
            </a:r>
            <a:r>
              <a:rPr sz="1600" spc="15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dirty="0">
                <a:solidFill>
                  <a:srgbClr val="202429"/>
                </a:solidFill>
                <a:latin typeface="Comic Sans MS"/>
                <a:cs typeface="Comic Sans MS"/>
              </a:rPr>
              <a:t>anno</a:t>
            </a:r>
            <a:r>
              <a:rPr sz="1600" spc="-10" dirty="0">
                <a:solidFill>
                  <a:srgbClr val="202429"/>
                </a:solidFill>
                <a:latin typeface="Comic Sans MS"/>
                <a:cs typeface="Comic Sans MS"/>
              </a:rPr>
              <a:t> dei</a:t>
            </a:r>
            <a:r>
              <a:rPr sz="1600" spc="-30" dirty="0">
                <a:solidFill>
                  <a:srgbClr val="202429"/>
                </a:solidFill>
                <a:latin typeface="Comic Sans MS"/>
                <a:cs typeface="Comic Sans MS"/>
              </a:rPr>
              <a:t> </a:t>
            </a:r>
            <a:r>
              <a:rPr sz="1600" b="1" spc="-10" dirty="0">
                <a:solidFill>
                  <a:srgbClr val="202429"/>
                </a:solidFill>
                <a:latin typeface="Comic Sans MS"/>
                <a:cs typeface="Comic Sans MS"/>
              </a:rPr>
              <a:t>licei</a:t>
            </a:r>
            <a:r>
              <a:rPr sz="1600" spc="-10" dirty="0">
                <a:solidFill>
                  <a:srgbClr val="202429"/>
                </a:solidFill>
                <a:latin typeface="Comic Sans MS"/>
                <a:cs typeface="Comic Sans MS"/>
              </a:rPr>
              <a:t>.</a:t>
            </a:r>
            <a:endParaRPr sz="1600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2600" y="304800"/>
            <a:ext cx="8597265" cy="85536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3150">
              <a:latin typeface="Times New Roman"/>
              <a:cs typeface="Times New Roman"/>
            </a:endParaRPr>
          </a:p>
          <a:p>
            <a:pPr marL="617220">
              <a:lnSpc>
                <a:spcPct val="100000"/>
              </a:lnSpc>
              <a:spcBef>
                <a:spcPts val="5"/>
              </a:spcBef>
            </a:pPr>
            <a:r>
              <a:rPr sz="2400" spc="-5" dirty="0"/>
              <a:t>ATTIVITÀ</a:t>
            </a:r>
            <a:r>
              <a:rPr sz="2400" spc="-15" dirty="0"/>
              <a:t> </a:t>
            </a:r>
            <a:r>
              <a:rPr sz="2400" dirty="0"/>
              <a:t>PCTO PRESSO</a:t>
            </a:r>
            <a:r>
              <a:rPr sz="2400" spc="-25" dirty="0"/>
              <a:t> </a:t>
            </a:r>
            <a:r>
              <a:rPr sz="2400" spc="-5" dirty="0"/>
              <a:t>IL</a:t>
            </a:r>
            <a:r>
              <a:rPr sz="2400" spc="-20" dirty="0"/>
              <a:t> </a:t>
            </a:r>
            <a:r>
              <a:rPr sz="2400" spc="-5" dirty="0"/>
              <a:t>NOSTRO</a:t>
            </a:r>
            <a:r>
              <a:rPr sz="2400" spc="-25" dirty="0"/>
              <a:t> </a:t>
            </a:r>
            <a:r>
              <a:rPr sz="2400" spc="-5" dirty="0"/>
              <a:t>ISTITUTO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304800" y="1447800"/>
            <a:ext cx="5486400" cy="43665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34290" rIns="0" bIns="0" rtlCol="0">
            <a:spAutoFit/>
          </a:bodyPr>
          <a:lstStyle/>
          <a:p>
            <a:pPr marL="637540" marR="630555" indent="-635" algn="ctr">
              <a:lnSpc>
                <a:spcPct val="100000"/>
              </a:lnSpc>
              <a:spcBef>
                <a:spcPts val="270"/>
              </a:spcBef>
            </a:pPr>
            <a:r>
              <a:rPr sz="2400" dirty="0">
                <a:latin typeface="Comic Sans MS"/>
                <a:cs typeface="Comic Sans MS"/>
              </a:rPr>
              <a:t>CLASSI </a:t>
            </a:r>
            <a:r>
              <a:rPr sz="2400" b="1" dirty="0">
                <a:latin typeface="Comic Sans MS"/>
                <a:cs typeface="Comic Sans MS"/>
              </a:rPr>
              <a:t>TERZE </a:t>
            </a:r>
            <a:r>
              <a:rPr sz="2400" b="1" spc="5" dirty="0">
                <a:latin typeface="Comic Sans MS"/>
                <a:cs typeface="Comic Sans MS"/>
              </a:rPr>
              <a:t> </a:t>
            </a:r>
            <a:r>
              <a:rPr lang="it-IT" sz="2400" dirty="0" smtClean="0">
                <a:latin typeface="Comic Sans MS"/>
                <a:cs typeface="Comic Sans MS"/>
              </a:rPr>
              <a:t>LICEO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E </a:t>
            </a:r>
            <a:r>
              <a:rPr sz="2400" spc="5" dirty="0">
                <a:latin typeface="Comic Sans MS"/>
                <a:cs typeface="Comic Sans MS"/>
              </a:rPr>
              <a:t> </a:t>
            </a:r>
            <a:r>
              <a:rPr sz="2400" dirty="0" smtClean="0">
                <a:latin typeface="Comic Sans MS"/>
                <a:cs typeface="Comic Sans MS"/>
              </a:rPr>
              <a:t>PROFESSI</a:t>
            </a:r>
            <a:r>
              <a:rPr sz="2400" spc="5" dirty="0" smtClean="0">
                <a:latin typeface="Comic Sans MS"/>
                <a:cs typeface="Comic Sans MS"/>
              </a:rPr>
              <a:t>O</a:t>
            </a:r>
            <a:r>
              <a:rPr sz="2400" dirty="0" smtClean="0">
                <a:latin typeface="Comic Sans MS"/>
                <a:cs typeface="Comic Sans MS"/>
              </a:rPr>
              <a:t>N</a:t>
            </a:r>
            <a:r>
              <a:rPr sz="2400" spc="-5" dirty="0" smtClean="0">
                <a:latin typeface="Comic Sans MS"/>
                <a:cs typeface="Comic Sans MS"/>
              </a:rPr>
              <a:t>A</a:t>
            </a:r>
            <a:r>
              <a:rPr sz="2400" spc="5" dirty="0" smtClean="0">
                <a:latin typeface="Comic Sans MS"/>
                <a:cs typeface="Comic Sans MS"/>
              </a:rPr>
              <a:t>L</a:t>
            </a:r>
            <a:r>
              <a:rPr sz="2400" dirty="0" smtClean="0">
                <a:latin typeface="Comic Sans MS"/>
                <a:cs typeface="Comic Sans MS"/>
              </a:rPr>
              <a:t>I</a:t>
            </a:r>
            <a:endParaRPr lang="it-IT" sz="2400" dirty="0" smtClean="0">
              <a:latin typeface="Comic Sans MS"/>
              <a:cs typeface="Comic Sans MS"/>
            </a:endParaRPr>
          </a:p>
          <a:p>
            <a:pPr marL="637540" marR="630555" indent="-635" algn="ctr">
              <a:lnSpc>
                <a:spcPct val="100000"/>
              </a:lnSpc>
              <a:spcBef>
                <a:spcPts val="270"/>
              </a:spcBef>
            </a:pPr>
            <a:endParaRPr lang="it-IT" sz="2400" dirty="0" smtClean="0">
              <a:latin typeface="Comic Sans MS"/>
              <a:cs typeface="Comic Sans MS"/>
            </a:endParaRPr>
          </a:p>
          <a:p>
            <a:pPr marL="922655" marR="630555" indent="-285750" algn="ctr">
              <a:lnSpc>
                <a:spcPct val="100000"/>
              </a:lnSpc>
              <a:spcBef>
                <a:spcPts val="270"/>
              </a:spcBef>
              <a:buFont typeface="Arial" pitchFamily="34" charset="0"/>
              <a:buChar char="•"/>
            </a:pPr>
            <a:r>
              <a:rPr lang="it-IT" sz="2400" dirty="0" smtClean="0">
                <a:latin typeface="Comic Sans MS"/>
                <a:cs typeface="Comic Sans MS"/>
              </a:rPr>
              <a:t>CORSO H.A.C.C.P. </a:t>
            </a:r>
          </a:p>
          <a:p>
            <a:pPr marL="922655" marR="630555" indent="-285750" algn="ctr">
              <a:lnSpc>
                <a:spcPct val="100000"/>
              </a:lnSpc>
              <a:spcBef>
                <a:spcPts val="270"/>
              </a:spcBef>
              <a:buFont typeface="Arial" pitchFamily="34" charset="0"/>
              <a:buChar char="•"/>
            </a:pPr>
            <a:endParaRPr lang="it-IT" sz="2400" dirty="0" smtClean="0">
              <a:latin typeface="Comic Sans MS"/>
              <a:cs typeface="Comic Sans MS"/>
            </a:endParaRPr>
          </a:p>
          <a:p>
            <a:pPr marL="922655" marR="630555" indent="-285750" algn="ctr">
              <a:lnSpc>
                <a:spcPct val="100000"/>
              </a:lnSpc>
              <a:spcBef>
                <a:spcPts val="270"/>
              </a:spcBef>
              <a:buFont typeface="Arial" pitchFamily="34" charset="0"/>
              <a:buChar char="•"/>
            </a:pPr>
            <a:r>
              <a:rPr lang="it-IT" sz="2400" dirty="0" smtClean="0">
                <a:latin typeface="Comic Sans MS"/>
                <a:cs typeface="Comic Sans MS"/>
              </a:rPr>
              <a:t>CORSO SICUREZZA SUL LAVORO</a:t>
            </a:r>
          </a:p>
          <a:p>
            <a:pPr marL="636905" marR="630555" algn="ctr">
              <a:lnSpc>
                <a:spcPct val="100000"/>
              </a:lnSpc>
              <a:spcBef>
                <a:spcPts val="270"/>
              </a:spcBef>
            </a:pPr>
            <a:endParaRPr lang="it-IT" sz="2400" dirty="0" smtClean="0">
              <a:latin typeface="Comic Sans MS"/>
              <a:cs typeface="Comic Sans MS"/>
            </a:endParaRPr>
          </a:p>
          <a:p>
            <a:pPr marL="922655" marR="630555" indent="-285750" algn="ctr">
              <a:lnSpc>
                <a:spcPct val="100000"/>
              </a:lnSpc>
              <a:spcBef>
                <a:spcPts val="270"/>
              </a:spcBef>
              <a:buFont typeface="Arial" pitchFamily="34" charset="0"/>
              <a:buChar char="•"/>
            </a:pPr>
            <a:r>
              <a:rPr lang="it-IT" sz="2400" dirty="0">
                <a:latin typeface="Comic Sans MS"/>
                <a:cs typeface="Comic Sans MS"/>
              </a:rPr>
              <a:t> </a:t>
            </a:r>
            <a:r>
              <a:rPr lang="it-IT" sz="2400" dirty="0" smtClean="0">
                <a:latin typeface="Comic Sans MS"/>
                <a:cs typeface="Comic Sans MS"/>
              </a:rPr>
              <a:t>STAGE PROFESSIONALIZZANTE</a:t>
            </a:r>
            <a:endParaRPr lang="it-IT" sz="2400" dirty="0" smtClean="0">
              <a:latin typeface="Comic Sans MS"/>
              <a:cs typeface="Comic Sans MS"/>
            </a:endParaRPr>
          </a:p>
          <a:p>
            <a:pPr marL="636905" marR="630555" algn="ctr">
              <a:lnSpc>
                <a:spcPct val="100000"/>
              </a:lnSpc>
              <a:spcBef>
                <a:spcPts val="270"/>
              </a:spcBef>
            </a:pPr>
            <a:endParaRPr lang="it-IT" sz="2400" dirty="0" smtClean="0">
              <a:latin typeface="Comic Sans MS"/>
              <a:cs typeface="Comic Sans MS"/>
            </a:endParaRPr>
          </a:p>
        </p:txBody>
      </p:sp>
      <p:sp>
        <p:nvSpPr>
          <p:cNvPr id="7" name="object 4"/>
          <p:cNvSpPr txBox="1"/>
          <p:nvPr/>
        </p:nvSpPr>
        <p:spPr>
          <a:xfrm>
            <a:off x="5943600" y="1524000"/>
            <a:ext cx="5638800" cy="358944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34290" rIns="0" bIns="0" rtlCol="0">
            <a:spAutoFit/>
          </a:bodyPr>
          <a:lstStyle/>
          <a:p>
            <a:pPr marL="637540" marR="630555" indent="-635" algn="ctr">
              <a:lnSpc>
                <a:spcPct val="100000"/>
              </a:lnSpc>
              <a:spcBef>
                <a:spcPts val="270"/>
              </a:spcBef>
            </a:pPr>
            <a:r>
              <a:rPr sz="2400" dirty="0">
                <a:latin typeface="Comic Sans MS"/>
                <a:cs typeface="Comic Sans MS"/>
              </a:rPr>
              <a:t>CLASSI </a:t>
            </a:r>
            <a:r>
              <a:rPr lang="it-IT" sz="2400" b="1" dirty="0" smtClean="0">
                <a:latin typeface="Comic Sans MS"/>
                <a:cs typeface="Comic Sans MS"/>
              </a:rPr>
              <a:t>QUARTE</a:t>
            </a:r>
            <a:r>
              <a:rPr sz="2400" b="1" dirty="0" smtClean="0">
                <a:latin typeface="Comic Sans MS"/>
                <a:cs typeface="Comic Sans MS"/>
              </a:rPr>
              <a:t> </a:t>
            </a:r>
            <a:r>
              <a:rPr sz="2400" b="1" spc="5" dirty="0" smtClean="0">
                <a:latin typeface="Comic Sans MS"/>
                <a:cs typeface="Comic Sans MS"/>
              </a:rPr>
              <a:t> </a:t>
            </a:r>
            <a:r>
              <a:rPr lang="it-IT" sz="2400" dirty="0" smtClean="0">
                <a:latin typeface="Comic Sans MS"/>
                <a:cs typeface="Comic Sans MS"/>
              </a:rPr>
              <a:t>LICEO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E </a:t>
            </a:r>
            <a:r>
              <a:rPr sz="2400" spc="5" dirty="0">
                <a:latin typeface="Comic Sans MS"/>
                <a:cs typeface="Comic Sans MS"/>
              </a:rPr>
              <a:t> </a:t>
            </a:r>
            <a:r>
              <a:rPr sz="2400" dirty="0" smtClean="0">
                <a:latin typeface="Comic Sans MS"/>
                <a:cs typeface="Comic Sans MS"/>
              </a:rPr>
              <a:t>PROFESSI</a:t>
            </a:r>
            <a:r>
              <a:rPr sz="2400" spc="5" dirty="0" smtClean="0">
                <a:latin typeface="Comic Sans MS"/>
                <a:cs typeface="Comic Sans MS"/>
              </a:rPr>
              <a:t>O</a:t>
            </a:r>
            <a:r>
              <a:rPr sz="2400" dirty="0" smtClean="0">
                <a:latin typeface="Comic Sans MS"/>
                <a:cs typeface="Comic Sans MS"/>
              </a:rPr>
              <a:t>N</a:t>
            </a:r>
            <a:r>
              <a:rPr sz="2400" spc="-5" dirty="0" smtClean="0">
                <a:latin typeface="Comic Sans MS"/>
                <a:cs typeface="Comic Sans MS"/>
              </a:rPr>
              <a:t>A</a:t>
            </a:r>
            <a:r>
              <a:rPr sz="2400" spc="5" dirty="0" smtClean="0">
                <a:latin typeface="Comic Sans MS"/>
                <a:cs typeface="Comic Sans MS"/>
              </a:rPr>
              <a:t>L</a:t>
            </a:r>
            <a:r>
              <a:rPr sz="2400" dirty="0" smtClean="0">
                <a:latin typeface="Comic Sans MS"/>
                <a:cs typeface="Comic Sans MS"/>
              </a:rPr>
              <a:t>I</a:t>
            </a:r>
            <a:endParaRPr lang="it-IT" sz="2400" dirty="0" smtClean="0">
              <a:latin typeface="Comic Sans MS"/>
              <a:cs typeface="Comic Sans MS"/>
            </a:endParaRPr>
          </a:p>
          <a:p>
            <a:pPr marL="637540" marR="630555" indent="-635" algn="ctr">
              <a:lnSpc>
                <a:spcPct val="100000"/>
              </a:lnSpc>
              <a:spcBef>
                <a:spcPts val="270"/>
              </a:spcBef>
            </a:pPr>
            <a:endParaRPr lang="it-IT" sz="2400" dirty="0" smtClean="0">
              <a:latin typeface="Comic Sans MS"/>
              <a:cs typeface="Comic Sans MS"/>
            </a:endParaRPr>
          </a:p>
          <a:p>
            <a:pPr marL="922655" marR="630555" indent="-285750" algn="ctr">
              <a:lnSpc>
                <a:spcPct val="100000"/>
              </a:lnSpc>
              <a:spcBef>
                <a:spcPts val="270"/>
              </a:spcBef>
              <a:buFont typeface="Arial" pitchFamily="34" charset="0"/>
              <a:buChar char="•"/>
            </a:pPr>
            <a:r>
              <a:rPr lang="it-IT" sz="2400" dirty="0" smtClean="0">
                <a:latin typeface="Comic Sans MS"/>
                <a:cs typeface="Comic Sans MS"/>
              </a:rPr>
              <a:t>ORIENTAMENTO</a:t>
            </a:r>
          </a:p>
          <a:p>
            <a:pPr marL="922655" marR="630555" indent="-285750" algn="ctr">
              <a:lnSpc>
                <a:spcPct val="100000"/>
              </a:lnSpc>
              <a:spcBef>
                <a:spcPts val="270"/>
              </a:spcBef>
              <a:buFont typeface="Arial" pitchFamily="34" charset="0"/>
              <a:buChar char="•"/>
            </a:pPr>
            <a:endParaRPr lang="it-IT" sz="2400" dirty="0" smtClean="0">
              <a:latin typeface="Comic Sans MS"/>
              <a:cs typeface="Comic Sans MS"/>
            </a:endParaRPr>
          </a:p>
          <a:p>
            <a:pPr marL="922655" marR="630555" indent="-285750" algn="ctr">
              <a:lnSpc>
                <a:spcPct val="100000"/>
              </a:lnSpc>
              <a:spcBef>
                <a:spcPts val="270"/>
              </a:spcBef>
              <a:buFont typeface="Arial" pitchFamily="34" charset="0"/>
              <a:buChar char="•"/>
            </a:pPr>
            <a:r>
              <a:rPr lang="it-IT" sz="2400" dirty="0" smtClean="0">
                <a:latin typeface="Comic Sans MS"/>
                <a:cs typeface="Comic Sans MS"/>
              </a:rPr>
              <a:t>CORSI DI FORMAZIONE</a:t>
            </a:r>
          </a:p>
          <a:p>
            <a:pPr marL="636905" marR="630555" algn="ctr">
              <a:lnSpc>
                <a:spcPct val="100000"/>
              </a:lnSpc>
              <a:spcBef>
                <a:spcPts val="270"/>
              </a:spcBef>
            </a:pPr>
            <a:endParaRPr lang="it-IT" sz="2400" dirty="0" smtClean="0">
              <a:latin typeface="Comic Sans MS"/>
              <a:cs typeface="Comic Sans MS"/>
            </a:endParaRPr>
          </a:p>
          <a:p>
            <a:pPr marL="922655" marR="630555" indent="-285750" algn="ctr">
              <a:lnSpc>
                <a:spcPct val="100000"/>
              </a:lnSpc>
              <a:spcBef>
                <a:spcPts val="270"/>
              </a:spcBef>
              <a:buFont typeface="Arial" pitchFamily="34" charset="0"/>
              <a:buChar char="•"/>
            </a:pPr>
            <a:r>
              <a:rPr lang="it-IT" sz="2400" dirty="0">
                <a:latin typeface="Comic Sans MS"/>
                <a:cs typeface="Comic Sans MS"/>
              </a:rPr>
              <a:t>STAGE PROFESSIONALIZZANTE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90800" y="381000"/>
            <a:ext cx="6224905" cy="4234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890" algn="ctr">
              <a:lnSpc>
                <a:spcPct val="150000"/>
              </a:lnSpc>
              <a:spcBef>
                <a:spcPts val="100"/>
              </a:spcBef>
            </a:pPr>
            <a:r>
              <a:rPr sz="2000" dirty="0">
                <a:solidFill>
                  <a:srgbClr val="000000"/>
                </a:solidFill>
              </a:rPr>
              <a:t>PROSPETTO </a:t>
            </a:r>
            <a:r>
              <a:rPr sz="2000" spc="5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ATTIVITÀ</a:t>
            </a:r>
            <a:r>
              <a:rPr sz="2000" spc="-80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PCTO </a:t>
            </a:r>
            <a:r>
              <a:rPr sz="2000" spc="-178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NEL</a:t>
            </a:r>
            <a:r>
              <a:rPr sz="2000" spc="-60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TRIENNIO</a:t>
            </a:r>
            <a:endParaRPr sz="2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81000" y="11430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0000"/>
                </a:solidFill>
              </a:rPr>
              <a:t>A.S. 2021/2022 CLASSI TERZE</a:t>
            </a:r>
          </a:p>
          <a:p>
            <a:r>
              <a:rPr lang="it-IT" sz="2400" dirty="0" smtClean="0"/>
              <a:t>CORSO H.A.C.C.P.</a:t>
            </a:r>
          </a:p>
          <a:p>
            <a:r>
              <a:rPr lang="it-IT" sz="2400" dirty="0" smtClean="0"/>
              <a:t>CORSO SICUREZZA SUL LAVORO</a:t>
            </a:r>
          </a:p>
          <a:p>
            <a:r>
              <a:rPr lang="it-IT" sz="2400" dirty="0" smtClean="0"/>
              <a:t>STAGE  PROFESSIONALIZZANTE </a:t>
            </a:r>
            <a:endParaRPr lang="it-IT" sz="2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048000" y="3962400"/>
            <a:ext cx="8382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0000"/>
                </a:solidFill>
              </a:rPr>
              <a:t>A.S. 2021/2022 CLASSI QUARTE</a:t>
            </a:r>
          </a:p>
          <a:p>
            <a:r>
              <a:rPr lang="it-IT" sz="2400" dirty="0" smtClean="0"/>
              <a:t>CORSI DI SPECIALIZZAZIONE</a:t>
            </a:r>
          </a:p>
          <a:p>
            <a:r>
              <a:rPr lang="it-IT" sz="2400" dirty="0" smtClean="0"/>
              <a:t>ORIENTAMENTO</a:t>
            </a:r>
          </a:p>
          <a:p>
            <a:r>
              <a:rPr lang="it-IT" sz="2400" dirty="0"/>
              <a:t>STAGE  PROFESSIONALIZZANTE </a:t>
            </a:r>
          </a:p>
          <a:p>
            <a:endParaRPr lang="it-IT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34275" y="1941768"/>
            <a:ext cx="7991475" cy="3302635"/>
            <a:chOff x="1434274" y="1941766"/>
            <a:chExt cx="7991475" cy="3302635"/>
          </a:xfrm>
        </p:grpSpPr>
        <p:sp>
          <p:nvSpPr>
            <p:cNvPr id="3" name="object 3"/>
            <p:cNvSpPr/>
            <p:nvPr/>
          </p:nvSpPr>
          <p:spPr>
            <a:xfrm>
              <a:off x="1448561" y="1956054"/>
              <a:ext cx="7962900" cy="3274060"/>
            </a:xfrm>
            <a:custGeom>
              <a:avLst/>
              <a:gdLst/>
              <a:ahLst/>
              <a:cxnLst/>
              <a:rect l="l" t="t" r="r" b="b"/>
              <a:pathLst>
                <a:path w="7962900" h="3274060">
                  <a:moveTo>
                    <a:pt x="7962900" y="0"/>
                  </a:moveTo>
                  <a:lnTo>
                    <a:pt x="0" y="0"/>
                  </a:lnTo>
                  <a:lnTo>
                    <a:pt x="0" y="3273552"/>
                  </a:lnTo>
                  <a:lnTo>
                    <a:pt x="7962900" y="3273552"/>
                  </a:lnTo>
                  <a:lnTo>
                    <a:pt x="7962900" y="0"/>
                  </a:lnTo>
                  <a:close/>
                </a:path>
              </a:pathLst>
            </a:custGeom>
            <a:solidFill>
              <a:srgbClr val="F1F5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48561" y="1956054"/>
              <a:ext cx="7962900" cy="3274060"/>
            </a:xfrm>
            <a:custGeom>
              <a:avLst/>
              <a:gdLst/>
              <a:ahLst/>
              <a:cxnLst/>
              <a:rect l="l" t="t" r="r" b="b"/>
              <a:pathLst>
                <a:path w="7962900" h="3274060">
                  <a:moveTo>
                    <a:pt x="0" y="3273552"/>
                  </a:moveTo>
                  <a:lnTo>
                    <a:pt x="7962900" y="3273552"/>
                  </a:lnTo>
                  <a:lnTo>
                    <a:pt x="7962900" y="0"/>
                  </a:lnTo>
                  <a:lnTo>
                    <a:pt x="0" y="0"/>
                  </a:lnTo>
                  <a:lnTo>
                    <a:pt x="0" y="3273552"/>
                  </a:lnTo>
                  <a:close/>
                </a:path>
              </a:pathLst>
            </a:custGeom>
            <a:ln w="28575">
              <a:solidFill>
                <a:srgbClr val="939F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25089" y="1800056"/>
            <a:ext cx="5603240" cy="27834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59790" marR="5080" indent="-847725">
              <a:lnSpc>
                <a:spcPct val="150000"/>
              </a:lnSpc>
              <a:spcBef>
                <a:spcPts val="105"/>
              </a:spcBef>
            </a:pPr>
            <a:r>
              <a:rPr sz="6000" spc="-5" dirty="0">
                <a:solidFill>
                  <a:srgbClr val="000000"/>
                </a:solidFill>
              </a:rPr>
              <a:t>INDI</a:t>
            </a:r>
            <a:r>
              <a:rPr sz="6000" spc="-25" dirty="0">
                <a:solidFill>
                  <a:srgbClr val="000000"/>
                </a:solidFill>
              </a:rPr>
              <a:t>C</a:t>
            </a:r>
            <a:r>
              <a:rPr sz="6000" spc="-10" dirty="0">
                <a:solidFill>
                  <a:srgbClr val="000000"/>
                </a:solidFill>
              </a:rPr>
              <a:t>AZIONI  </a:t>
            </a:r>
            <a:r>
              <a:rPr sz="6000" dirty="0">
                <a:solidFill>
                  <a:srgbClr val="000000"/>
                </a:solidFill>
              </a:rPr>
              <a:t>PRATICHE</a:t>
            </a:r>
            <a:endParaRPr sz="6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0212" y="657934"/>
            <a:ext cx="10174987" cy="399468"/>
          </a:xfrm>
          <a:prstGeom prst="rect">
            <a:avLst/>
          </a:prstGeom>
          <a:ln w="28575">
            <a:solidFill>
              <a:srgbClr val="455C18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219075">
              <a:lnSpc>
                <a:spcPct val="100000"/>
              </a:lnSpc>
              <a:spcBef>
                <a:spcPts val="235"/>
              </a:spcBef>
              <a:tabLst>
                <a:tab pos="7640320" algn="l"/>
              </a:tabLst>
            </a:pPr>
            <a:r>
              <a:rPr sz="2400" spc="-5" dirty="0">
                <a:solidFill>
                  <a:srgbClr val="616B1A"/>
                </a:solidFill>
              </a:rPr>
              <a:t>FASI </a:t>
            </a:r>
            <a:r>
              <a:rPr sz="2400" dirty="0">
                <a:solidFill>
                  <a:srgbClr val="616B1A"/>
                </a:solidFill>
              </a:rPr>
              <a:t>DA</a:t>
            </a:r>
            <a:r>
              <a:rPr sz="2400" spc="5" dirty="0">
                <a:solidFill>
                  <a:srgbClr val="616B1A"/>
                </a:solidFill>
              </a:rPr>
              <a:t> </a:t>
            </a:r>
            <a:r>
              <a:rPr sz="2400" spc="-5" dirty="0">
                <a:solidFill>
                  <a:srgbClr val="616B1A"/>
                </a:solidFill>
              </a:rPr>
              <a:t>EFFETTUARE</a:t>
            </a:r>
            <a:r>
              <a:rPr sz="2400" spc="35" dirty="0">
                <a:solidFill>
                  <a:srgbClr val="616B1A"/>
                </a:solidFill>
              </a:rPr>
              <a:t> </a:t>
            </a:r>
            <a:r>
              <a:rPr sz="2400" dirty="0">
                <a:solidFill>
                  <a:srgbClr val="616B1A"/>
                </a:solidFill>
              </a:rPr>
              <a:t>PER</a:t>
            </a:r>
            <a:r>
              <a:rPr sz="2400" spc="-5" dirty="0">
                <a:solidFill>
                  <a:srgbClr val="616B1A"/>
                </a:solidFill>
              </a:rPr>
              <a:t> </a:t>
            </a:r>
            <a:r>
              <a:rPr sz="2400" dirty="0">
                <a:solidFill>
                  <a:srgbClr val="616B1A"/>
                </a:solidFill>
              </a:rPr>
              <a:t>POTER</a:t>
            </a:r>
            <a:r>
              <a:rPr sz="2400" spc="10" dirty="0">
                <a:solidFill>
                  <a:srgbClr val="616B1A"/>
                </a:solidFill>
              </a:rPr>
              <a:t> </a:t>
            </a:r>
            <a:r>
              <a:rPr sz="2400" dirty="0">
                <a:solidFill>
                  <a:srgbClr val="616B1A"/>
                </a:solidFill>
              </a:rPr>
              <a:t>SVOLGERE</a:t>
            </a:r>
            <a:r>
              <a:rPr sz="2400" spc="-5" dirty="0">
                <a:solidFill>
                  <a:srgbClr val="616B1A"/>
                </a:solidFill>
              </a:rPr>
              <a:t> IL	</a:t>
            </a:r>
            <a:r>
              <a:rPr sz="2400" dirty="0">
                <a:solidFill>
                  <a:srgbClr val="616B1A"/>
                </a:solidFill>
              </a:rPr>
              <a:t>PCTO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950214" y="1660399"/>
            <a:ext cx="8745220" cy="310983"/>
          </a:xfrm>
          <a:prstGeom prst="rect">
            <a:avLst/>
          </a:prstGeom>
          <a:solidFill>
            <a:srgbClr val="B7DFA8"/>
          </a:solidFill>
          <a:ln w="28575">
            <a:solidFill>
              <a:srgbClr val="00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65"/>
              </a:spcBef>
              <a:tabLst>
                <a:tab pos="1005205" algn="l"/>
              </a:tabLst>
            </a:pPr>
            <a:r>
              <a:rPr sz="1800" dirty="0">
                <a:latin typeface="Comic Sans MS"/>
                <a:cs typeface="Comic Sans MS"/>
              </a:rPr>
              <a:t>Fase 1	Corso</a:t>
            </a:r>
            <a:r>
              <a:rPr sz="1800" spc="-2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sulla</a:t>
            </a:r>
            <a:r>
              <a:rPr sz="1800" spc="-4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Sicurezza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0214" y="2574799"/>
            <a:ext cx="8745220" cy="310983"/>
          </a:xfrm>
          <a:prstGeom prst="rect">
            <a:avLst/>
          </a:prstGeom>
          <a:solidFill>
            <a:srgbClr val="DBEFF3"/>
          </a:solidFill>
          <a:ln w="28575">
            <a:solidFill>
              <a:srgbClr val="00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65"/>
              </a:spcBef>
              <a:tabLst>
                <a:tab pos="1005205" algn="l"/>
              </a:tabLst>
            </a:pPr>
            <a:r>
              <a:rPr sz="1800" dirty="0">
                <a:latin typeface="Comic Sans MS"/>
                <a:cs typeface="Comic Sans MS"/>
              </a:rPr>
              <a:t>Fase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2	</a:t>
            </a:r>
            <a:r>
              <a:rPr sz="1800" spc="-5" dirty="0">
                <a:latin typeface="Comic Sans MS"/>
                <a:cs typeface="Comic Sans MS"/>
              </a:rPr>
              <a:t>Individuare</a:t>
            </a:r>
            <a:r>
              <a:rPr sz="1800" spc="-2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e</a:t>
            </a:r>
            <a:r>
              <a:rPr sz="1800" spc="-2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contattare</a:t>
            </a:r>
            <a:r>
              <a:rPr sz="1800" spc="-2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azienda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0214" y="3435859"/>
            <a:ext cx="8745220" cy="310983"/>
          </a:xfrm>
          <a:prstGeom prst="rect">
            <a:avLst/>
          </a:prstGeom>
          <a:solidFill>
            <a:srgbClr val="E6EBAF"/>
          </a:solidFill>
          <a:ln w="28575">
            <a:solidFill>
              <a:srgbClr val="00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65"/>
              </a:spcBef>
              <a:tabLst>
                <a:tab pos="1005205" algn="l"/>
              </a:tabLst>
            </a:pPr>
            <a:r>
              <a:rPr sz="1800" dirty="0">
                <a:latin typeface="Comic Sans MS"/>
                <a:cs typeface="Comic Sans MS"/>
              </a:rPr>
              <a:t>Fase 3	Compilare</a:t>
            </a:r>
            <a:r>
              <a:rPr sz="1800" spc="-4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moduli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1070" y="4264914"/>
            <a:ext cx="8745220" cy="311624"/>
          </a:xfrm>
          <a:prstGeom prst="rect">
            <a:avLst/>
          </a:prstGeom>
          <a:solidFill>
            <a:srgbClr val="D6E1DC"/>
          </a:solidFill>
          <a:ln w="28575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70"/>
              </a:spcBef>
              <a:tabLst>
                <a:tab pos="1005840" algn="l"/>
              </a:tabLst>
            </a:pPr>
            <a:r>
              <a:rPr sz="1800" dirty="0">
                <a:latin typeface="Comic Sans MS"/>
                <a:cs typeface="Comic Sans MS"/>
              </a:rPr>
              <a:t>Fase 4	Effettuare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esperienza</a:t>
            </a:r>
            <a:r>
              <a:rPr sz="1800" spc="-2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di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PCTO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0214" y="5220461"/>
            <a:ext cx="8735695" cy="311624"/>
          </a:xfrm>
          <a:prstGeom prst="rect">
            <a:avLst/>
          </a:prstGeom>
          <a:solidFill>
            <a:srgbClr val="D9E188"/>
          </a:solidFill>
          <a:ln w="28575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70"/>
              </a:spcBef>
              <a:tabLst>
                <a:tab pos="1005205" algn="l"/>
              </a:tabLst>
            </a:pPr>
            <a:r>
              <a:rPr sz="1800" dirty="0">
                <a:latin typeface="Comic Sans MS"/>
                <a:cs typeface="Comic Sans MS"/>
              </a:rPr>
              <a:t>Fase 5	</a:t>
            </a:r>
            <a:r>
              <a:rPr sz="1800" spc="-5" dirty="0">
                <a:latin typeface="Comic Sans MS"/>
                <a:cs typeface="Comic Sans MS"/>
              </a:rPr>
              <a:t>Restituire</a:t>
            </a:r>
            <a:r>
              <a:rPr sz="1800" spc="-2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i</a:t>
            </a:r>
            <a:r>
              <a:rPr sz="1800" spc="-2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moduli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di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fine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percorso </a:t>
            </a:r>
            <a:r>
              <a:rPr sz="1800" dirty="0">
                <a:latin typeface="Comic Sans MS"/>
                <a:cs typeface="Comic Sans MS"/>
              </a:rPr>
              <a:t>PCTO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41070" y="6102860"/>
            <a:ext cx="8745220" cy="317395"/>
          </a:xfrm>
          <a:prstGeom prst="rect">
            <a:avLst/>
          </a:prstGeom>
          <a:solidFill>
            <a:srgbClr val="FFC000"/>
          </a:solidFill>
          <a:ln w="19050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5"/>
              </a:spcBef>
            </a:pPr>
            <a:r>
              <a:rPr sz="1800" dirty="0">
                <a:latin typeface="Trebuchet MS"/>
                <a:cs typeface="Trebuchet MS"/>
              </a:rPr>
              <a:t>Fase 6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–</a:t>
            </a:r>
            <a:r>
              <a:rPr sz="1800" spc="-5" dirty="0">
                <a:latin typeface="Trebuchet MS"/>
                <a:cs typeface="Trebuchet MS"/>
              </a:rPr>
              <a:t> </a:t>
            </a:r>
            <a:r>
              <a:rPr sz="1800" spc="-15" dirty="0">
                <a:latin typeface="Trebuchet MS"/>
                <a:cs typeface="Trebuchet MS"/>
              </a:rPr>
              <a:t>Realizzare</a:t>
            </a:r>
            <a:r>
              <a:rPr sz="180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presentazione</a:t>
            </a:r>
            <a:r>
              <a:rPr sz="1800" spc="1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in </a:t>
            </a:r>
            <a:r>
              <a:rPr sz="1800" spc="-20" dirty="0">
                <a:latin typeface="Trebuchet MS"/>
                <a:cs typeface="Trebuchet MS"/>
              </a:rPr>
              <a:t>Power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Point</a:t>
            </a:r>
            <a:r>
              <a:rPr sz="1800" dirty="0">
                <a:latin typeface="Trebuchet MS"/>
                <a:cs typeface="Trebuchet MS"/>
              </a:rPr>
              <a:t> su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esperienza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PCTO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74086" y="881634"/>
            <a:ext cx="580961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Comic Sans MS"/>
                <a:cs typeface="Comic Sans MS"/>
              </a:rPr>
              <a:t>FASE</a:t>
            </a:r>
            <a:r>
              <a:rPr sz="3200" spc="-1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1</a:t>
            </a:r>
            <a:r>
              <a:rPr sz="3200" spc="-10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–</a:t>
            </a:r>
            <a:r>
              <a:rPr sz="3200" spc="-20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CORSO</a:t>
            </a:r>
            <a:r>
              <a:rPr sz="3200" spc="-15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SICUREZZA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sz="quarter" idx="1"/>
          </p:nvPr>
        </p:nvSpPr>
        <p:spPr>
          <a:xfrm>
            <a:off x="609600" y="1600200"/>
            <a:ext cx="9956800" cy="16741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6" marR="5080" indent="0" algn="ctr">
              <a:lnSpc>
                <a:spcPct val="100000"/>
              </a:lnSpc>
              <a:spcBef>
                <a:spcPts val="95"/>
              </a:spcBef>
              <a:buNone/>
            </a:pPr>
            <a:r>
              <a:rPr sz="3600" spc="-5" dirty="0">
                <a:solidFill>
                  <a:srgbClr val="FF0000"/>
                </a:solidFill>
              </a:rPr>
              <a:t>Il</a:t>
            </a:r>
            <a:r>
              <a:rPr sz="3600" spc="-15" dirty="0">
                <a:solidFill>
                  <a:srgbClr val="FF0000"/>
                </a:solidFill>
              </a:rPr>
              <a:t> </a:t>
            </a:r>
            <a:r>
              <a:rPr sz="3600" spc="-5" dirty="0">
                <a:solidFill>
                  <a:srgbClr val="FF0000"/>
                </a:solidFill>
              </a:rPr>
              <a:t>superamento</a:t>
            </a:r>
            <a:r>
              <a:rPr sz="3600" spc="40" dirty="0">
                <a:solidFill>
                  <a:srgbClr val="FF0000"/>
                </a:solidFill>
              </a:rPr>
              <a:t> </a:t>
            </a:r>
            <a:r>
              <a:rPr sz="3600" spc="-10" dirty="0">
                <a:solidFill>
                  <a:srgbClr val="FF0000"/>
                </a:solidFill>
              </a:rPr>
              <a:t>del</a:t>
            </a:r>
            <a:r>
              <a:rPr sz="3600" spc="5" dirty="0">
                <a:solidFill>
                  <a:srgbClr val="FF0000"/>
                </a:solidFill>
              </a:rPr>
              <a:t> </a:t>
            </a:r>
            <a:r>
              <a:rPr sz="3600" spc="-5" dirty="0">
                <a:solidFill>
                  <a:srgbClr val="FF0000"/>
                </a:solidFill>
              </a:rPr>
              <a:t>corso sulla</a:t>
            </a:r>
            <a:r>
              <a:rPr sz="3600" dirty="0">
                <a:solidFill>
                  <a:srgbClr val="FF0000"/>
                </a:solidFill>
              </a:rPr>
              <a:t> </a:t>
            </a:r>
            <a:r>
              <a:rPr sz="3600" spc="-5" dirty="0">
                <a:solidFill>
                  <a:srgbClr val="FF0000"/>
                </a:solidFill>
              </a:rPr>
              <a:t>sicurezza</a:t>
            </a:r>
            <a:r>
              <a:rPr sz="3600" spc="40" dirty="0">
                <a:solidFill>
                  <a:srgbClr val="FF0000"/>
                </a:solidFill>
              </a:rPr>
              <a:t> </a:t>
            </a:r>
            <a:r>
              <a:rPr sz="3600" spc="-5" dirty="0">
                <a:solidFill>
                  <a:srgbClr val="FF0000"/>
                </a:solidFill>
              </a:rPr>
              <a:t>è</a:t>
            </a:r>
            <a:r>
              <a:rPr sz="3600" dirty="0">
                <a:solidFill>
                  <a:srgbClr val="FF0000"/>
                </a:solidFill>
              </a:rPr>
              <a:t> </a:t>
            </a:r>
            <a:r>
              <a:rPr sz="3600" spc="-5" dirty="0">
                <a:solidFill>
                  <a:srgbClr val="FF0000"/>
                </a:solidFill>
              </a:rPr>
              <a:t>INDISPENSABILE </a:t>
            </a:r>
            <a:r>
              <a:rPr sz="3600" spc="-819" dirty="0">
                <a:solidFill>
                  <a:srgbClr val="FF0000"/>
                </a:solidFill>
              </a:rPr>
              <a:t> </a:t>
            </a:r>
            <a:r>
              <a:rPr sz="3600" spc="-5" dirty="0">
                <a:solidFill>
                  <a:srgbClr val="FF0000"/>
                </a:solidFill>
              </a:rPr>
              <a:t>per</a:t>
            </a:r>
            <a:r>
              <a:rPr sz="3600" dirty="0">
                <a:solidFill>
                  <a:srgbClr val="FF0000"/>
                </a:solidFill>
              </a:rPr>
              <a:t> </a:t>
            </a:r>
            <a:r>
              <a:rPr sz="3600" spc="-5" dirty="0">
                <a:solidFill>
                  <a:srgbClr val="FF0000"/>
                </a:solidFill>
              </a:rPr>
              <a:t>poter</a:t>
            </a:r>
            <a:r>
              <a:rPr sz="3600" spc="15" dirty="0">
                <a:solidFill>
                  <a:srgbClr val="FF0000"/>
                </a:solidFill>
              </a:rPr>
              <a:t> </a:t>
            </a:r>
            <a:r>
              <a:rPr sz="3600" spc="-5" dirty="0">
                <a:solidFill>
                  <a:srgbClr val="FF0000"/>
                </a:solidFill>
              </a:rPr>
              <a:t>effettuare</a:t>
            </a:r>
            <a:r>
              <a:rPr sz="3600" spc="50" dirty="0">
                <a:solidFill>
                  <a:srgbClr val="FF0000"/>
                </a:solidFill>
              </a:rPr>
              <a:t> </a:t>
            </a:r>
            <a:r>
              <a:rPr sz="3600" spc="-5" dirty="0">
                <a:solidFill>
                  <a:srgbClr val="FF0000"/>
                </a:solidFill>
              </a:rPr>
              <a:t>il</a:t>
            </a:r>
            <a:r>
              <a:rPr sz="3600" spc="-10" dirty="0">
                <a:solidFill>
                  <a:srgbClr val="FF0000"/>
                </a:solidFill>
              </a:rPr>
              <a:t> </a:t>
            </a:r>
            <a:r>
              <a:rPr sz="3600" spc="-5" dirty="0">
                <a:solidFill>
                  <a:srgbClr val="FF0000"/>
                </a:solidFill>
              </a:rPr>
              <a:t>periodo</a:t>
            </a:r>
            <a:r>
              <a:rPr sz="3600" spc="20" dirty="0">
                <a:solidFill>
                  <a:srgbClr val="FF0000"/>
                </a:solidFill>
              </a:rPr>
              <a:t> </a:t>
            </a:r>
            <a:r>
              <a:rPr sz="3600" spc="-5" dirty="0">
                <a:solidFill>
                  <a:srgbClr val="FF0000"/>
                </a:solidFill>
              </a:rPr>
              <a:t>di</a:t>
            </a:r>
            <a:r>
              <a:rPr sz="3600" spc="10" dirty="0">
                <a:solidFill>
                  <a:srgbClr val="FF0000"/>
                </a:solidFill>
              </a:rPr>
              <a:t> </a:t>
            </a:r>
            <a:r>
              <a:rPr sz="3600" spc="-5" dirty="0">
                <a:solidFill>
                  <a:srgbClr val="FF0000"/>
                </a:solidFill>
              </a:rPr>
              <a:t>PCTO.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838200" y="3581400"/>
            <a:ext cx="9544051" cy="2828290"/>
            <a:chOff x="991857" y="1645310"/>
            <a:chExt cx="9544050" cy="282829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1857" y="1645310"/>
              <a:ext cx="3068078" cy="275092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95215" y="2124456"/>
              <a:ext cx="2648712" cy="17145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07883" y="1645411"/>
              <a:ext cx="2827655" cy="282765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72</TotalTime>
  <Words>1309</Words>
  <Application>Microsoft Office PowerPoint</Application>
  <PresentationFormat>Personalizzato</PresentationFormat>
  <Paragraphs>142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Loggia</vt:lpstr>
      <vt:lpstr>Presentazione standard di PowerPoint</vt:lpstr>
      <vt:lpstr>CHE COS’È IL PCTO?</vt:lpstr>
      <vt:lpstr>QUALI SONO LE FINALITÀ  DEL PCTO?</vt:lpstr>
      <vt:lpstr>Presentazione standard di PowerPoint</vt:lpstr>
      <vt:lpstr> ATTIVITÀ PCTO PRESSO IL NOSTRO ISTITUTO</vt:lpstr>
      <vt:lpstr>PROSPETTO  ATTIVITÀ PCTO  NEL TRIENNIO</vt:lpstr>
      <vt:lpstr>INDICAZIONI  PRATICHE</vt:lpstr>
      <vt:lpstr>FASI DA EFFETTUARE PER POTER SVOLGERE IL PCTO</vt:lpstr>
      <vt:lpstr>Presentazione standard di PowerPoint</vt:lpstr>
      <vt:lpstr>Fase 2 - INDIVIDUARE E CONTATTARE AZIENDA</vt:lpstr>
      <vt:lpstr>Fase 3 – COMPILARE MODULI</vt:lpstr>
      <vt:lpstr>Fase 4 – SVOLGIMENTO ATTIVITÀ PCTO presso aziende esterne</vt:lpstr>
      <vt:lpstr>Fase 5 – RESTITUZIONE REGISTRO DI STAGE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Alessandra Foti</dc:creator>
  <cp:lastModifiedBy>HP</cp:lastModifiedBy>
  <cp:revision>12</cp:revision>
  <dcterms:created xsi:type="dcterms:W3CDTF">2022-05-16T07:29:35Z</dcterms:created>
  <dcterms:modified xsi:type="dcterms:W3CDTF">2022-05-17T11:50:03Z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2021-11-19T00:00:00Z</vt:filetime>
  </property>
  <property fmtid="{D5CDD505-2E9C-101B-9397-08002B2CF9AE}" pid="3" name="Creator">
    <vt:lpwstr>Microsoft® PowerPoint® per Microsoft 365</vt:lpwstr>
  </property>
  <property fmtid="{D5CDD505-2E9C-101B-9397-08002B2CF9AE}" pid="4" name="LastSaved">
    <vt:filetime>2022-05-16T00:00:00Z</vt:filetime>
  </property>
</Properties>
</file>